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2"/>
    <p:sldId id="410" r:id="rId3"/>
    <p:sldId id="411" r:id="rId4"/>
    <p:sldId id="412" r:id="rId5"/>
    <p:sldId id="449" r:id="rId6"/>
    <p:sldId id="415" r:id="rId7"/>
    <p:sldId id="418" r:id="rId8"/>
    <p:sldId id="416" r:id="rId9"/>
    <p:sldId id="429" r:id="rId10"/>
    <p:sldId id="447" r:id="rId11"/>
    <p:sldId id="439" r:id="rId12"/>
    <p:sldId id="419" r:id="rId13"/>
    <p:sldId id="448" r:id="rId14"/>
    <p:sldId id="423" r:id="rId15"/>
    <p:sldId id="438" r:id="rId16"/>
    <p:sldId id="450" r:id="rId17"/>
    <p:sldId id="422" r:id="rId18"/>
    <p:sldId id="417" r:id="rId19"/>
    <p:sldId id="440" r:id="rId20"/>
    <p:sldId id="421"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91" d="100"/>
          <a:sy n="91" d="100"/>
        </p:scale>
        <p:origin x="459" y="65"/>
      </p:cViewPr>
      <p:guideLst>
        <p:guide orient="horz" pos="216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0 1,'0'0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05-07T23:29:48"/>
    </inkml:context>
    <inkml:brush xml:id="br0">
      <inkml:brushProperty name="width" value="0.05" units="cm"/>
      <inkml:brushProperty name="height" value="0.05" units="cm"/>
    </inkml:brush>
  </inkml:definitions>
  <inkml:trace contextRef="#ctx0" brushRef="#br0">1 0,'0'0</inkml:trace>
</inkml:ink>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2021/5/9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2021/5/9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2021/5/9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2021/5/9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2021/5/9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2021/5/9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2021/5/9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2021/5/9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2021/5/9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2021/5/9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2021/5/9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2021/5/9</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7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79.xml"/><Relationship Id="rId4" Type="http://schemas.openxmlformats.org/officeDocument/2006/relationships/hyperlink" Target="https://xjfyt.to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xjfyt.top/" TargetMode="External"/><Relationship Id="rId2" Type="http://schemas.openxmlformats.org/officeDocument/2006/relationships/slideLayout" Target="../slideLayouts/slideLayout7.xml"/><Relationship Id="rId1" Type="http://schemas.openxmlformats.org/officeDocument/2006/relationships/tags" Target="../tags/tag80.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8.xml"/><Relationship Id="rId18" Type="http://schemas.openxmlformats.org/officeDocument/2006/relationships/customXml" Target="../ink/ink13.xml"/><Relationship Id="rId3" Type="http://schemas.openxmlformats.org/officeDocument/2006/relationships/image" Target="../media/image17.jpeg"/><Relationship Id="rId21" Type="http://schemas.openxmlformats.org/officeDocument/2006/relationships/image" Target="../media/image19.png"/><Relationship Id="rId7" Type="http://schemas.openxmlformats.org/officeDocument/2006/relationships/image" Target="../media/image18.png"/><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slideLayout" Target="../slideLayouts/slideLayout7.xml"/><Relationship Id="rId16" Type="http://schemas.openxmlformats.org/officeDocument/2006/relationships/customXml" Target="../ink/ink11.xml"/><Relationship Id="rId20" Type="http://schemas.openxmlformats.org/officeDocument/2006/relationships/customXml" Target="../ink/ink15.xml"/><Relationship Id="rId1" Type="http://schemas.openxmlformats.org/officeDocument/2006/relationships/tags" Target="../tags/tag81.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17.png"/><Relationship Id="rId15" Type="http://schemas.openxmlformats.org/officeDocument/2006/relationships/customXml" Target="../ink/ink10.xml"/><Relationship Id="rId10" Type="http://schemas.openxmlformats.org/officeDocument/2006/relationships/customXml" Target="../ink/ink5.xml"/><Relationship Id="rId19" Type="http://schemas.openxmlformats.org/officeDocument/2006/relationships/customXml" Target="../ink/ink14.xml"/><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customXml" Target="../ink/ink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reeform 49"/>
          <p:cNvSpPr/>
          <p:nvPr/>
        </p:nvSpPr>
        <p:spPr bwMode="auto">
          <a:xfrm>
            <a:off x="8092454" y="-1266943"/>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pic>
        <p:nvPicPr>
          <p:cNvPr id="7" name="图片 6" descr="QQ图片20210417214435"/>
          <p:cNvPicPr>
            <a:picLocks noChangeAspect="1"/>
          </p:cNvPicPr>
          <p:nvPr/>
        </p:nvPicPr>
        <p:blipFill>
          <a:blip r:embed="rId5"/>
          <a:stretch>
            <a:fillRect/>
          </a:stretch>
        </p:blipFill>
        <p:spPr>
          <a:xfrm>
            <a:off x="358775" y="345440"/>
            <a:ext cx="5985510" cy="3990975"/>
          </a:xfrm>
          <a:prstGeom prst="rect">
            <a:avLst/>
          </a:prstGeom>
        </p:spPr>
      </p:pic>
      <p:sp>
        <p:nvSpPr>
          <p:cNvPr id="2" name="标题 1"/>
          <p:cNvSpPr>
            <a:spLocks noGrp="1"/>
          </p:cNvSpPr>
          <p:nvPr>
            <p:ph type="ctrTitle"/>
            <p:custDataLst>
              <p:tags r:id="rId2"/>
            </p:custDataLst>
          </p:nvPr>
        </p:nvSpPr>
        <p:spPr>
          <a:xfrm>
            <a:off x="3766820" y="4168775"/>
            <a:ext cx="8322310" cy="1460500"/>
          </a:xfrm>
        </p:spPr>
        <p:txBody>
          <a:bodyPr>
            <a:normAutofit/>
          </a:bodyPr>
          <a:lstStyle/>
          <a:p>
            <a:r>
              <a:rPr lang="en-US" altLang="zh-CN" sz="88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DISTINGUISH</a:t>
            </a:r>
            <a:endParaRPr lang="zh-CN" altLang="zh-CN"/>
          </a:p>
        </p:txBody>
      </p:sp>
      <p:sp>
        <p:nvSpPr>
          <p:cNvPr id="3" name="副标题 2"/>
          <p:cNvSpPr>
            <a:spLocks noGrp="1"/>
          </p:cNvSpPr>
          <p:nvPr>
            <p:ph type="subTitle" idx="1"/>
            <p:custDataLst>
              <p:tags r:id="rId3"/>
            </p:custDataLst>
          </p:nvPr>
        </p:nvSpPr>
        <p:spPr>
          <a:xfrm>
            <a:off x="3597830" y="5027250"/>
            <a:ext cx="9799200" cy="1472400"/>
          </a:xfrm>
        </p:spPr>
        <p:txBody>
          <a:bodyPr/>
          <a:lstStyle/>
          <a:p>
            <a:r>
              <a:rPr lang="zh-CN" altLang="en-US" sz="3200" spc="300" dirty="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rPr>
              <a:t>基于树莓派的考生身份辅助核查系统</a:t>
            </a:r>
            <a:endParaRPr lang="zh-CN" altLang="en-US"/>
          </a:p>
        </p:txBody>
      </p:sp>
      <p:sp>
        <p:nvSpPr>
          <p:cNvPr id="24" name="Freeform 17"/>
          <p:cNvSpPr/>
          <p:nvPr/>
        </p:nvSpPr>
        <p:spPr bwMode="auto">
          <a:xfrm>
            <a:off x="-293668" y="-228202"/>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13"/>
          <p:cNvSpPr/>
          <p:nvPr/>
        </p:nvSpPr>
        <p:spPr bwMode="auto">
          <a:xfrm>
            <a:off x="-666116" y="-508953"/>
            <a:ext cx="2189152" cy="2144907"/>
          </a:xfrm>
          <a:custGeom>
            <a:avLst/>
            <a:gdLst>
              <a:gd name="T0" fmla="*/ 67 w 424"/>
              <a:gd name="T1" fmla="*/ 401 h 415"/>
              <a:gd name="T2" fmla="*/ 14 w 424"/>
              <a:gd name="T3" fmla="*/ 401 h 415"/>
              <a:gd name="T4" fmla="*/ 14 w 424"/>
              <a:gd name="T5" fmla="*/ 349 h 415"/>
              <a:gd name="T6" fmla="*/ 357 w 424"/>
              <a:gd name="T7" fmla="*/ 15 h 415"/>
              <a:gd name="T8" fmla="*/ 409 w 424"/>
              <a:gd name="T9" fmla="*/ 15 h 415"/>
              <a:gd name="T10" fmla="*/ 409 w 424"/>
              <a:gd name="T11" fmla="*/ 66 h 415"/>
              <a:gd name="T12" fmla="*/ 67 w 424"/>
              <a:gd name="T13" fmla="*/ 401 h 415"/>
            </a:gdLst>
            <a:ahLst/>
            <a:cxnLst>
              <a:cxn ang="0">
                <a:pos x="T0" y="T1"/>
              </a:cxn>
              <a:cxn ang="0">
                <a:pos x="T2" y="T3"/>
              </a:cxn>
              <a:cxn ang="0">
                <a:pos x="T4" y="T5"/>
              </a:cxn>
              <a:cxn ang="0">
                <a:pos x="T6" y="T7"/>
              </a:cxn>
              <a:cxn ang="0">
                <a:pos x="T8" y="T9"/>
              </a:cxn>
              <a:cxn ang="0">
                <a:pos x="T10" y="T11"/>
              </a:cxn>
              <a:cxn ang="0">
                <a:pos x="T12" y="T13"/>
              </a:cxn>
            </a:cxnLst>
            <a:rect l="0" t="0" r="r" b="b"/>
            <a:pathLst>
              <a:path w="424" h="415">
                <a:moveTo>
                  <a:pt x="67" y="401"/>
                </a:moveTo>
                <a:cubicBezTo>
                  <a:pt x="52" y="415"/>
                  <a:pt x="29" y="415"/>
                  <a:pt x="14" y="401"/>
                </a:cubicBezTo>
                <a:cubicBezTo>
                  <a:pt x="0" y="387"/>
                  <a:pt x="0" y="364"/>
                  <a:pt x="14" y="349"/>
                </a:cubicBezTo>
                <a:cubicBezTo>
                  <a:pt x="357" y="15"/>
                  <a:pt x="357" y="15"/>
                  <a:pt x="357" y="15"/>
                </a:cubicBezTo>
                <a:cubicBezTo>
                  <a:pt x="371" y="0"/>
                  <a:pt x="395" y="0"/>
                  <a:pt x="409" y="15"/>
                </a:cubicBezTo>
                <a:cubicBezTo>
                  <a:pt x="424" y="29"/>
                  <a:pt x="424" y="52"/>
                  <a:pt x="409" y="66"/>
                </a:cubicBezTo>
                <a:lnTo>
                  <a:pt x="67" y="401"/>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7"/>
          <p:cNvSpPr/>
          <p:nvPr/>
        </p:nvSpPr>
        <p:spPr bwMode="auto">
          <a:xfrm>
            <a:off x="5835987" y="-237"/>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3"/>
          <p:cNvSpPr/>
          <p:nvPr/>
        </p:nvSpPr>
        <p:spPr bwMode="auto">
          <a:xfrm>
            <a:off x="6344284" y="766127"/>
            <a:ext cx="2189152" cy="2144907"/>
          </a:xfrm>
          <a:custGeom>
            <a:avLst/>
            <a:gdLst>
              <a:gd name="T0" fmla="*/ 67 w 424"/>
              <a:gd name="T1" fmla="*/ 401 h 415"/>
              <a:gd name="T2" fmla="*/ 14 w 424"/>
              <a:gd name="T3" fmla="*/ 401 h 415"/>
              <a:gd name="T4" fmla="*/ 14 w 424"/>
              <a:gd name="T5" fmla="*/ 349 h 415"/>
              <a:gd name="T6" fmla="*/ 357 w 424"/>
              <a:gd name="T7" fmla="*/ 15 h 415"/>
              <a:gd name="T8" fmla="*/ 409 w 424"/>
              <a:gd name="T9" fmla="*/ 15 h 415"/>
              <a:gd name="T10" fmla="*/ 409 w 424"/>
              <a:gd name="T11" fmla="*/ 66 h 415"/>
              <a:gd name="T12" fmla="*/ 67 w 424"/>
              <a:gd name="T13" fmla="*/ 401 h 415"/>
            </a:gdLst>
            <a:ahLst/>
            <a:cxnLst>
              <a:cxn ang="0">
                <a:pos x="T0" y="T1"/>
              </a:cxn>
              <a:cxn ang="0">
                <a:pos x="T2" y="T3"/>
              </a:cxn>
              <a:cxn ang="0">
                <a:pos x="T4" y="T5"/>
              </a:cxn>
              <a:cxn ang="0">
                <a:pos x="T6" y="T7"/>
              </a:cxn>
              <a:cxn ang="0">
                <a:pos x="T8" y="T9"/>
              </a:cxn>
              <a:cxn ang="0">
                <a:pos x="T10" y="T11"/>
              </a:cxn>
              <a:cxn ang="0">
                <a:pos x="T12" y="T13"/>
              </a:cxn>
            </a:cxnLst>
            <a:rect l="0" t="0" r="r" b="b"/>
            <a:pathLst>
              <a:path w="424" h="415">
                <a:moveTo>
                  <a:pt x="67" y="401"/>
                </a:moveTo>
                <a:cubicBezTo>
                  <a:pt x="52" y="415"/>
                  <a:pt x="29" y="415"/>
                  <a:pt x="14" y="401"/>
                </a:cubicBezTo>
                <a:cubicBezTo>
                  <a:pt x="0" y="387"/>
                  <a:pt x="0" y="364"/>
                  <a:pt x="14" y="349"/>
                </a:cubicBezTo>
                <a:cubicBezTo>
                  <a:pt x="357" y="15"/>
                  <a:pt x="357" y="15"/>
                  <a:pt x="357" y="15"/>
                </a:cubicBezTo>
                <a:cubicBezTo>
                  <a:pt x="371" y="0"/>
                  <a:pt x="395" y="0"/>
                  <a:pt x="409" y="15"/>
                </a:cubicBezTo>
                <a:cubicBezTo>
                  <a:pt x="424" y="29"/>
                  <a:pt x="424" y="52"/>
                  <a:pt x="409" y="66"/>
                </a:cubicBezTo>
                <a:lnTo>
                  <a:pt x="67" y="401"/>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1"/>
          <p:cNvSpPr/>
          <p:nvPr/>
        </p:nvSpPr>
        <p:spPr bwMode="auto">
          <a:xfrm>
            <a:off x="-569279" y="3789648"/>
            <a:ext cx="2708275" cy="1979644"/>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7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6"/>
                  <a:pt x="171" y="335"/>
                </a:cubicBezTo>
                <a:cubicBezTo>
                  <a:pt x="184" y="322"/>
                  <a:pt x="192" y="333"/>
                  <a:pt x="187" y="344"/>
                </a:cubicBezTo>
                <a:cubicBezTo>
                  <a:pt x="187" y="345"/>
                  <a:pt x="187" y="345"/>
                  <a:pt x="187" y="345"/>
                </a:cubicBezTo>
                <a:cubicBezTo>
                  <a:pt x="179" y="364"/>
                  <a:pt x="183" y="386"/>
                  <a:pt x="197" y="401"/>
                </a:cubicBezTo>
                <a:cubicBezTo>
                  <a:pt x="217" y="420"/>
                  <a:pt x="249" y="420"/>
                  <a:pt x="268" y="401"/>
                </a:cubicBezTo>
                <a:cubicBezTo>
                  <a:pt x="579" y="90"/>
                  <a:pt x="579" y="90"/>
                  <a:pt x="579" y="90"/>
                </a:cubicBezTo>
                <a:cubicBezTo>
                  <a:pt x="598" y="71"/>
                  <a:pt x="598" y="39"/>
                  <a:pt x="579" y="20"/>
                </a:cubicBezTo>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pitchFamily="34" charset="-122"/>
              <a:sym typeface="微软雅黑" panose="020B0503020204020204" pitchFamily="34" charset="-122"/>
            </a:endParaRPr>
          </a:p>
        </p:txBody>
      </p:sp>
      <p:sp>
        <p:nvSpPr>
          <p:cNvPr id="6" name="Freeform 17"/>
          <p:cNvSpPr/>
          <p:nvPr/>
        </p:nvSpPr>
        <p:spPr bwMode="auto">
          <a:xfrm>
            <a:off x="-56813" y="4501278"/>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Oval 6"/>
          <p:cNvSpPr/>
          <p:nvPr/>
        </p:nvSpPr>
        <p:spPr>
          <a:xfrm rot="5400000">
            <a:off x="8329834" y="6235263"/>
            <a:ext cx="334787" cy="384500"/>
          </a:xfrm>
          <a:custGeom>
            <a:avLst/>
            <a:gdLst>
              <a:gd name="T0" fmla="*/ 329 w 345"/>
              <a:gd name="T1" fmla="*/ 213 h 397"/>
              <a:gd name="T2" fmla="*/ 273 w 345"/>
              <a:gd name="T3" fmla="*/ 213 h 397"/>
              <a:gd name="T4" fmla="*/ 212 w 345"/>
              <a:gd name="T5" fmla="*/ 153 h 397"/>
              <a:gd name="T6" fmla="*/ 212 w 345"/>
              <a:gd name="T7" fmla="*/ 357 h 397"/>
              <a:gd name="T8" fmla="*/ 172 w 345"/>
              <a:gd name="T9" fmla="*/ 397 h 397"/>
              <a:gd name="T10" fmla="*/ 132 w 345"/>
              <a:gd name="T11" fmla="*/ 357 h 397"/>
              <a:gd name="T12" fmla="*/ 132 w 345"/>
              <a:gd name="T13" fmla="*/ 153 h 397"/>
              <a:gd name="T14" fmla="*/ 72 w 345"/>
              <a:gd name="T15" fmla="*/ 213 h 397"/>
              <a:gd name="T16" fmla="*/ 44 w 345"/>
              <a:gd name="T17" fmla="*/ 225 h 397"/>
              <a:gd name="T18" fmla="*/ 16 w 345"/>
              <a:gd name="T19" fmla="*/ 213 h 397"/>
              <a:gd name="T20" fmla="*/ 16 w 345"/>
              <a:gd name="T21" fmla="*/ 157 h 397"/>
              <a:gd name="T22" fmla="*/ 172 w 345"/>
              <a:gd name="T23" fmla="*/ 0 h 397"/>
              <a:gd name="T24" fmla="*/ 329 w 345"/>
              <a:gd name="T25" fmla="*/ 157 h 397"/>
              <a:gd name="T26" fmla="*/ 329 w 345"/>
              <a:gd name="T27" fmla="*/ 21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97">
                <a:moveTo>
                  <a:pt x="329" y="213"/>
                </a:moveTo>
                <a:cubicBezTo>
                  <a:pt x="313" y="229"/>
                  <a:pt x="288" y="229"/>
                  <a:pt x="273" y="213"/>
                </a:cubicBezTo>
                <a:lnTo>
                  <a:pt x="212" y="153"/>
                </a:lnTo>
                <a:lnTo>
                  <a:pt x="212" y="357"/>
                </a:lnTo>
                <a:cubicBezTo>
                  <a:pt x="212" y="379"/>
                  <a:pt x="195" y="397"/>
                  <a:pt x="172" y="397"/>
                </a:cubicBezTo>
                <a:cubicBezTo>
                  <a:pt x="150" y="397"/>
                  <a:pt x="132" y="379"/>
                  <a:pt x="132" y="357"/>
                </a:cubicBezTo>
                <a:lnTo>
                  <a:pt x="132" y="153"/>
                </a:lnTo>
                <a:lnTo>
                  <a:pt x="72" y="213"/>
                </a:lnTo>
                <a:cubicBezTo>
                  <a:pt x="65" y="221"/>
                  <a:pt x="54" y="225"/>
                  <a:pt x="44" y="225"/>
                </a:cubicBezTo>
                <a:cubicBezTo>
                  <a:pt x="34" y="225"/>
                  <a:pt x="24" y="221"/>
                  <a:pt x="16" y="213"/>
                </a:cubicBezTo>
                <a:cubicBezTo>
                  <a:pt x="0" y="198"/>
                  <a:pt x="0" y="172"/>
                  <a:pt x="16" y="157"/>
                </a:cubicBezTo>
                <a:lnTo>
                  <a:pt x="172" y="0"/>
                </a:lnTo>
                <a:lnTo>
                  <a:pt x="329" y="157"/>
                </a:lnTo>
                <a:cubicBezTo>
                  <a:pt x="345" y="172"/>
                  <a:pt x="345" y="198"/>
                  <a:pt x="329" y="213"/>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 name="文本框 8"/>
          <p:cNvSpPr txBox="1"/>
          <p:nvPr/>
        </p:nvSpPr>
        <p:spPr>
          <a:xfrm>
            <a:off x="8762365" y="5641975"/>
            <a:ext cx="3182620" cy="829945"/>
          </a:xfrm>
          <a:prstGeom prst="rect">
            <a:avLst/>
          </a:prstGeom>
          <a:noFill/>
        </p:spPr>
        <p:txBody>
          <a:bodyPr wrap="none" rtlCol="0" anchor="t">
            <a:spAutoFit/>
          </a:bodyPr>
          <a:lstStyle/>
          <a:p>
            <a:r>
              <a:rPr lang="zh-CN" altLang="en-US" sz="1600" dirty="0">
                <a:solidFill>
                  <a:srgbClr val="000000">
                    <a:lumMod val="50000"/>
                    <a:lumOff val="50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项目组成员：人工智能</a:t>
            </a:r>
            <a:r>
              <a:rPr lang="en-US" altLang="zh-CN" sz="1600" dirty="0">
                <a:solidFill>
                  <a:srgbClr val="000000">
                    <a:lumMod val="50000"/>
                    <a:lumOff val="50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191</a:t>
            </a:r>
            <a:r>
              <a:rPr lang="zh-CN" altLang="en-US" sz="1600" dirty="0">
                <a:solidFill>
                  <a:srgbClr val="000000">
                    <a:lumMod val="50000"/>
                    <a:lumOff val="50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武新纪 </a:t>
            </a:r>
          </a:p>
          <a:p>
            <a:r>
              <a:rPr lang="zh-CN" altLang="en-US" sz="1600" dirty="0">
                <a:solidFill>
                  <a:srgbClr val="000000">
                    <a:lumMod val="50000"/>
                    <a:lumOff val="50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人工智能</a:t>
            </a:r>
            <a:r>
              <a:rPr lang="en-US" altLang="zh-CN" sz="1600" dirty="0">
                <a:solidFill>
                  <a:srgbClr val="000000">
                    <a:lumMod val="50000"/>
                    <a:lumOff val="50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192 </a:t>
            </a:r>
            <a:r>
              <a:rPr lang="zh-CN" altLang="en-US" sz="1600" dirty="0">
                <a:solidFill>
                  <a:srgbClr val="000000">
                    <a:lumMod val="50000"/>
                    <a:lumOff val="50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张  恒 </a:t>
            </a:r>
          </a:p>
          <a:p>
            <a:r>
              <a:rPr lang="zh-CN" altLang="en-US" sz="1600" dirty="0">
                <a:solidFill>
                  <a:srgbClr val="000000">
                    <a:lumMod val="50000"/>
                    <a:lumOff val="50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人工智能</a:t>
            </a:r>
            <a:r>
              <a:rPr lang="en-US" altLang="zh-CN" sz="1600" dirty="0">
                <a:solidFill>
                  <a:srgbClr val="000000">
                    <a:lumMod val="50000"/>
                    <a:lumOff val="50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192 </a:t>
            </a:r>
            <a:r>
              <a:rPr lang="zh-CN" altLang="en-US" sz="1600" dirty="0">
                <a:solidFill>
                  <a:srgbClr val="000000">
                    <a:lumMod val="50000"/>
                    <a:lumOff val="50000"/>
                  </a:srgb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徐  慧</a:t>
            </a:r>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1"/>
          <p:cNvSpPr/>
          <p:nvPr/>
        </p:nvSpPr>
        <p:spPr bwMode="auto">
          <a:xfrm>
            <a:off x="-505634" y="5241942"/>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zh-CN" altLang="en-US">
              <a:cs typeface="微软雅黑" panose="020B0503020204020204" pitchFamily="34" charset="-122"/>
              <a:sym typeface="微软雅黑" panose="020B0503020204020204" pitchFamily="34" charset="-122"/>
            </a:endParaRPr>
          </a:p>
        </p:txBody>
      </p:sp>
      <p:grpSp>
        <p:nvGrpSpPr>
          <p:cNvPr id="5" name="组合 4"/>
          <p:cNvGrpSpPr/>
          <p:nvPr/>
        </p:nvGrpSpPr>
        <p:grpSpPr>
          <a:xfrm>
            <a:off x="-1230261" y="-740174"/>
            <a:ext cx="3092716" cy="2241259"/>
            <a:chOff x="6006193" y="4875389"/>
            <a:chExt cx="5754688" cy="4170363"/>
          </a:xfrm>
        </p:grpSpPr>
        <p:sp>
          <p:nvSpPr>
            <p:cNvPr id="6" name="Freeform 49"/>
            <p:cNvSpPr/>
            <p:nvPr/>
          </p:nvSpPr>
          <p:spPr bwMode="auto">
            <a:xfrm>
              <a:off x="6006193" y="4875389"/>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45"/>
            <p:cNvSpPr/>
            <p:nvPr/>
          </p:nvSpPr>
          <p:spPr bwMode="auto">
            <a:xfrm>
              <a:off x="8841170" y="5907233"/>
              <a:ext cx="2708274" cy="2705100"/>
            </a:xfrm>
            <a:custGeom>
              <a:avLst/>
              <a:gdLst>
                <a:gd name="T0" fmla="*/ 101 w 637"/>
                <a:gd name="T1" fmla="*/ 614 h 636"/>
                <a:gd name="T2" fmla="*/ 22 w 637"/>
                <a:gd name="T3" fmla="*/ 614 h 636"/>
                <a:gd name="T4" fmla="*/ 22 w 637"/>
                <a:gd name="T5" fmla="*/ 535 h 636"/>
                <a:gd name="T6" fmla="*/ 536 w 637"/>
                <a:gd name="T7" fmla="*/ 21 h 636"/>
                <a:gd name="T8" fmla="*/ 615 w 637"/>
                <a:gd name="T9" fmla="*/ 21 h 636"/>
                <a:gd name="T10" fmla="*/ 615 w 637"/>
                <a:gd name="T11" fmla="*/ 100 h 636"/>
                <a:gd name="T12" fmla="*/ 101 w 637"/>
                <a:gd name="T13" fmla="*/ 614 h 636"/>
              </a:gdLst>
              <a:ahLst/>
              <a:cxnLst>
                <a:cxn ang="0">
                  <a:pos x="T0" y="T1"/>
                </a:cxn>
                <a:cxn ang="0">
                  <a:pos x="T2" y="T3"/>
                </a:cxn>
                <a:cxn ang="0">
                  <a:pos x="T4" y="T5"/>
                </a:cxn>
                <a:cxn ang="0">
                  <a:pos x="T6" y="T7"/>
                </a:cxn>
                <a:cxn ang="0">
                  <a:pos x="T8" y="T9"/>
                </a:cxn>
                <a:cxn ang="0">
                  <a:pos x="T10" y="T11"/>
                </a:cxn>
                <a:cxn ang="0">
                  <a:pos x="T12" y="T13"/>
                </a:cxn>
              </a:cxnLst>
              <a:rect l="0" t="0" r="r" b="b"/>
              <a:pathLst>
                <a:path w="637" h="636">
                  <a:moveTo>
                    <a:pt x="101" y="614"/>
                  </a:moveTo>
                  <a:cubicBezTo>
                    <a:pt x="79" y="636"/>
                    <a:pt x="44" y="636"/>
                    <a:pt x="22" y="614"/>
                  </a:cubicBezTo>
                  <a:cubicBezTo>
                    <a:pt x="0" y="592"/>
                    <a:pt x="0" y="557"/>
                    <a:pt x="22" y="535"/>
                  </a:cubicBezTo>
                  <a:cubicBezTo>
                    <a:pt x="536" y="21"/>
                    <a:pt x="536" y="21"/>
                    <a:pt x="536" y="21"/>
                  </a:cubicBezTo>
                  <a:cubicBezTo>
                    <a:pt x="558" y="0"/>
                    <a:pt x="593" y="0"/>
                    <a:pt x="615" y="21"/>
                  </a:cubicBezTo>
                  <a:cubicBezTo>
                    <a:pt x="637" y="43"/>
                    <a:pt x="637" y="79"/>
                    <a:pt x="615" y="100"/>
                  </a:cubicBezTo>
                  <a:lnTo>
                    <a:pt x="101" y="614"/>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41"/>
            <p:cNvSpPr/>
            <p:nvPr/>
          </p:nvSpPr>
          <p:spPr bwMode="auto">
            <a:xfrm>
              <a:off x="8449646" y="5907233"/>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 name="文本框 2"/>
          <p:cNvSpPr txBox="1"/>
          <p:nvPr/>
        </p:nvSpPr>
        <p:spPr>
          <a:xfrm>
            <a:off x="1107264" y="448838"/>
            <a:ext cx="3313430" cy="922020"/>
          </a:xfrm>
          <a:prstGeom prst="rect">
            <a:avLst/>
          </a:prstGeom>
          <a:noFill/>
        </p:spPr>
        <p:txBody>
          <a:bodyPr wrap="none" rtlCol="0">
            <a:spAutoFit/>
            <a:scene3d>
              <a:camera prst="orthographicFront"/>
              <a:lightRig rig="threePt" dir="t"/>
            </a:scene3d>
            <a:sp3d contourW="12700"/>
          </a:bodyPr>
          <a:lstStyle>
            <a:defPPr>
              <a:defRPr lang="en-US"/>
            </a:defPPr>
            <a:lvl1pPr algn="r">
              <a:defRPr sz="8800" b="1" spc="300">
                <a:solidFill>
                  <a:srgbClr val="FAC842">
                    <a:alpha val="41000"/>
                  </a:srgbClr>
                </a:solidFill>
                <a:latin typeface="Century Gothic" panose="020B0502020202020204" pitchFamily="34" charset="0"/>
              </a:defRPr>
            </a:lvl1pPr>
          </a:lstStyle>
          <a:p>
            <a:pPr algn="l"/>
            <a:r>
              <a:rPr lang="en-US" altLang="zh-CN" sz="5400" dirty="0">
                <a:solidFill>
                  <a:schemeClr val="accent2">
                    <a:alpha val="41000"/>
                  </a:schemeClr>
                </a:solidFill>
                <a:latin typeface="微软雅黑" panose="020B0503020204020204" pitchFamily="34" charset="-122"/>
                <a:cs typeface="微软雅黑" panose="020B0503020204020204" pitchFamily="34" charset="-122"/>
                <a:sym typeface="微软雅黑" panose="020B0503020204020204" pitchFamily="34" charset="-122"/>
              </a:rPr>
              <a:t>PART 03</a:t>
            </a:r>
          </a:p>
        </p:txBody>
      </p:sp>
      <p:sp>
        <p:nvSpPr>
          <p:cNvPr id="4" name="文本框 3"/>
          <p:cNvSpPr txBox="1"/>
          <p:nvPr/>
        </p:nvSpPr>
        <p:spPr>
          <a:xfrm>
            <a:off x="1450975" y="917575"/>
            <a:ext cx="2113280" cy="583565"/>
          </a:xfrm>
          <a:prstGeom prst="rect">
            <a:avLst/>
          </a:prstGeom>
          <a:noFill/>
        </p:spPr>
        <p:txBody>
          <a:bodyPr wrap="none" rtlCol="0" anchor="t">
            <a:spAutoFit/>
          </a:bodyPr>
          <a:lstStyle/>
          <a:p>
            <a:r>
              <a:rPr lang="zh-CN" altLang="en-US" sz="3200" spc="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功能实现</a:t>
            </a:r>
          </a:p>
        </p:txBody>
      </p:sp>
      <p:sp>
        <p:nvSpPr>
          <p:cNvPr id="10" name="文本框 9"/>
          <p:cNvSpPr txBox="1"/>
          <p:nvPr/>
        </p:nvSpPr>
        <p:spPr>
          <a:xfrm>
            <a:off x="486410" y="1675130"/>
            <a:ext cx="4345940" cy="460375"/>
          </a:xfrm>
          <a:prstGeom prst="rect">
            <a:avLst/>
          </a:prstGeom>
          <a:noFill/>
        </p:spPr>
        <p:txBody>
          <a:bodyPr wrap="square" rtlCol="0" anchor="t">
            <a:spAutoFit/>
          </a:bodyPr>
          <a:lstStyle/>
          <a:p>
            <a:r>
              <a:rPr lang="zh-CN" altLang="en-US" sz="240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人 </a:t>
            </a:r>
            <a:r>
              <a:rPr lang="zh-CN" altLang="en-US" sz="24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脸 识 别 功 能</a:t>
            </a:r>
            <a:r>
              <a:rPr lang="en-US" altLang="zh-CN" sz="24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a:t>
            </a:r>
            <a:r>
              <a:rPr lang="zh-CN" altLang="en-US" sz="24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离线识别</a:t>
            </a:r>
          </a:p>
        </p:txBody>
      </p:sp>
      <p:sp>
        <p:nvSpPr>
          <p:cNvPr id="38" name="Oval 6"/>
          <p:cNvSpPr/>
          <p:nvPr/>
        </p:nvSpPr>
        <p:spPr>
          <a:xfrm rot="5400000">
            <a:off x="11391900" y="6275705"/>
            <a:ext cx="300355" cy="340995"/>
          </a:xfrm>
          <a:custGeom>
            <a:avLst/>
            <a:gdLst>
              <a:gd name="T0" fmla="*/ 329 w 345"/>
              <a:gd name="T1" fmla="*/ 213 h 397"/>
              <a:gd name="T2" fmla="*/ 273 w 345"/>
              <a:gd name="T3" fmla="*/ 213 h 397"/>
              <a:gd name="T4" fmla="*/ 212 w 345"/>
              <a:gd name="T5" fmla="*/ 153 h 397"/>
              <a:gd name="T6" fmla="*/ 212 w 345"/>
              <a:gd name="T7" fmla="*/ 357 h 397"/>
              <a:gd name="T8" fmla="*/ 172 w 345"/>
              <a:gd name="T9" fmla="*/ 397 h 397"/>
              <a:gd name="T10" fmla="*/ 132 w 345"/>
              <a:gd name="T11" fmla="*/ 357 h 397"/>
              <a:gd name="T12" fmla="*/ 132 w 345"/>
              <a:gd name="T13" fmla="*/ 153 h 397"/>
              <a:gd name="T14" fmla="*/ 72 w 345"/>
              <a:gd name="T15" fmla="*/ 213 h 397"/>
              <a:gd name="T16" fmla="*/ 44 w 345"/>
              <a:gd name="T17" fmla="*/ 225 h 397"/>
              <a:gd name="T18" fmla="*/ 16 w 345"/>
              <a:gd name="T19" fmla="*/ 213 h 397"/>
              <a:gd name="T20" fmla="*/ 16 w 345"/>
              <a:gd name="T21" fmla="*/ 157 h 397"/>
              <a:gd name="T22" fmla="*/ 172 w 345"/>
              <a:gd name="T23" fmla="*/ 0 h 397"/>
              <a:gd name="T24" fmla="*/ 329 w 345"/>
              <a:gd name="T25" fmla="*/ 157 h 397"/>
              <a:gd name="T26" fmla="*/ 329 w 345"/>
              <a:gd name="T27" fmla="*/ 21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97">
                <a:moveTo>
                  <a:pt x="329" y="213"/>
                </a:moveTo>
                <a:cubicBezTo>
                  <a:pt x="313" y="229"/>
                  <a:pt x="288" y="229"/>
                  <a:pt x="273" y="213"/>
                </a:cubicBezTo>
                <a:lnTo>
                  <a:pt x="212" y="153"/>
                </a:lnTo>
                <a:lnTo>
                  <a:pt x="212" y="357"/>
                </a:lnTo>
                <a:cubicBezTo>
                  <a:pt x="212" y="379"/>
                  <a:pt x="195" y="397"/>
                  <a:pt x="172" y="397"/>
                </a:cubicBezTo>
                <a:cubicBezTo>
                  <a:pt x="150" y="397"/>
                  <a:pt x="132" y="379"/>
                  <a:pt x="132" y="357"/>
                </a:cubicBezTo>
                <a:lnTo>
                  <a:pt x="132" y="153"/>
                </a:lnTo>
                <a:lnTo>
                  <a:pt x="72" y="213"/>
                </a:lnTo>
                <a:cubicBezTo>
                  <a:pt x="65" y="221"/>
                  <a:pt x="54" y="225"/>
                  <a:pt x="44" y="225"/>
                </a:cubicBezTo>
                <a:cubicBezTo>
                  <a:pt x="34" y="225"/>
                  <a:pt x="24" y="221"/>
                  <a:pt x="16" y="213"/>
                </a:cubicBezTo>
                <a:cubicBezTo>
                  <a:pt x="0" y="198"/>
                  <a:pt x="0" y="172"/>
                  <a:pt x="16" y="157"/>
                </a:cubicBezTo>
                <a:lnTo>
                  <a:pt x="172" y="0"/>
                </a:lnTo>
                <a:lnTo>
                  <a:pt x="329" y="157"/>
                </a:lnTo>
                <a:cubicBezTo>
                  <a:pt x="345" y="172"/>
                  <a:pt x="345" y="198"/>
                  <a:pt x="329" y="213"/>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 name="文本框 1"/>
          <p:cNvSpPr txBox="1"/>
          <p:nvPr/>
        </p:nvSpPr>
        <p:spPr>
          <a:xfrm>
            <a:off x="902335" y="2386965"/>
            <a:ext cx="4542155" cy="3784600"/>
          </a:xfrm>
          <a:prstGeom prst="rect">
            <a:avLst/>
          </a:prstGeom>
          <a:noFill/>
        </p:spPr>
        <p:txBody>
          <a:bodyPr wrap="square" rtlCol="0" anchor="t">
            <a:spAutoFit/>
          </a:bodyPr>
          <a:lstStyle/>
          <a:p>
            <a:r>
              <a:rPr lang="zh-CN" altLang="zh-CN" sz="2400" kern="100">
                <a:effectLst/>
                <a:latin typeface="微软雅黑" panose="020B0503020204020204" pitchFamily="34" charset="-122"/>
                <a:ea typeface="微软雅黑" panose="020B0503020204020204" pitchFamily="34" charset="-122"/>
                <a:cs typeface="微软雅黑" panose="020B0503020204020204" pitchFamily="34" charset="-122"/>
                <a:sym typeface="+mn-ea"/>
              </a:rPr>
              <a:t>离线人脸识别主要使用了开源</a:t>
            </a:r>
            <a:r>
              <a:rPr lang="zh-CN" altLang="en-US" sz="2400" kern="100">
                <a:effectLst/>
                <a:latin typeface="微软雅黑" panose="020B0503020204020204" pitchFamily="34" charset="-122"/>
                <a:ea typeface="微软雅黑" panose="020B0503020204020204" pitchFamily="34" charset="-122"/>
                <a:cs typeface="微软雅黑" panose="020B0503020204020204" pitchFamily="34" charset="-122"/>
                <a:sym typeface="+mn-ea"/>
              </a:rPr>
              <a:t>库</a:t>
            </a:r>
            <a:r>
              <a:rPr lang="en-US" altLang="zh-CN" sz="2400" kern="100">
                <a:effectLst/>
                <a:latin typeface="微软雅黑" panose="020B0503020204020204" pitchFamily="34" charset="-122"/>
                <a:ea typeface="微软雅黑" panose="020B0503020204020204" pitchFamily="34" charset="-122"/>
                <a:cs typeface="微软雅黑" panose="020B0503020204020204" pitchFamily="34" charset="-122"/>
                <a:sym typeface="+mn-ea"/>
              </a:rPr>
              <a:t>face_recognition</a:t>
            </a:r>
            <a:r>
              <a:rPr lang="zh-CN" altLang="en-US" sz="2400" kern="100">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2400" kern="100">
                <a:effectLst/>
                <a:latin typeface="微软雅黑" panose="020B0503020204020204" pitchFamily="34" charset="-122"/>
                <a:ea typeface="微软雅黑" panose="020B0503020204020204" pitchFamily="34" charset="-122"/>
                <a:cs typeface="微软雅黑" panose="020B0503020204020204" pitchFamily="34" charset="-122"/>
                <a:sym typeface="+mn-ea"/>
              </a:rPr>
              <a:t>只需要通过简单的</a:t>
            </a:r>
            <a:r>
              <a:rPr lang="en-US" altLang="zh-CN" sz="2400" kern="100">
                <a:effectLst/>
                <a:latin typeface="微软雅黑" panose="020B0503020204020204" pitchFamily="34" charset="-122"/>
                <a:ea typeface="微软雅黑" panose="020B0503020204020204" pitchFamily="34" charset="-122"/>
                <a:cs typeface="微软雅黑" panose="020B0503020204020204" pitchFamily="34" charset="-122"/>
                <a:sym typeface="+mn-ea"/>
              </a:rPr>
              <a:t>API</a:t>
            </a:r>
            <a:r>
              <a:rPr lang="zh-CN" altLang="zh-CN" sz="2400" kern="100">
                <a:effectLst/>
                <a:latin typeface="微软雅黑" panose="020B0503020204020204" pitchFamily="34" charset="-122"/>
                <a:ea typeface="微软雅黑" panose="020B0503020204020204" pitchFamily="34" charset="-122"/>
                <a:cs typeface="微软雅黑" panose="020B0503020204020204" pitchFamily="34" charset="-122"/>
                <a:sym typeface="+mn-ea"/>
              </a:rPr>
              <a:t>就能够实现人脸检测、人脸对比等操作。</a:t>
            </a:r>
          </a:p>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t>相比于在线识别，离线识别准确率略低一些，但是离线识别没有延迟性，也无需网络，没有费用，用户可以根据自身的需要选择其中一种。</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descr="QQ图片20210423124102"/>
          <p:cNvPicPr>
            <a:picLocks noChangeAspect="1"/>
          </p:cNvPicPr>
          <p:nvPr/>
        </p:nvPicPr>
        <p:blipFill>
          <a:blip r:embed="rId3"/>
          <a:stretch>
            <a:fillRect/>
          </a:stretch>
        </p:blipFill>
        <p:spPr>
          <a:xfrm>
            <a:off x="6872605" y="687070"/>
            <a:ext cx="4184015" cy="5484495"/>
          </a:xfrm>
          <a:prstGeom prst="rect">
            <a:avLst/>
          </a:prstGeom>
        </p:spPr>
      </p:pic>
      <p:sp>
        <p:nvSpPr>
          <p:cNvPr id="11" name="文本框 10"/>
          <p:cNvSpPr txBox="1"/>
          <p:nvPr/>
        </p:nvSpPr>
        <p:spPr>
          <a:xfrm>
            <a:off x="7542530" y="6216015"/>
            <a:ext cx="2316480" cy="460375"/>
          </a:xfrm>
          <a:prstGeom prst="rect">
            <a:avLst/>
          </a:prstGeom>
          <a:noFill/>
        </p:spPr>
        <p:txBody>
          <a:bodyPr wrap="none" rtlCol="0" anchor="t">
            <a:spAutoFit/>
          </a:bodyPr>
          <a:lstStyle/>
          <a:p>
            <a:r>
              <a:rPr lang="zh-CN" altLang="en-US" sz="2400"/>
              <a:t>离线识别流程图</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reeform 49"/>
          <p:cNvSpPr/>
          <p:nvPr/>
        </p:nvSpPr>
        <p:spPr bwMode="auto">
          <a:xfrm>
            <a:off x="651603" y="278962"/>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41"/>
          <p:cNvSpPr/>
          <p:nvPr/>
        </p:nvSpPr>
        <p:spPr bwMode="auto">
          <a:xfrm>
            <a:off x="2534746" y="3656982"/>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zh-CN" altLang="en-US">
              <a:cs typeface="微软雅黑" panose="020B0503020204020204" pitchFamily="34" charset="-122"/>
              <a:sym typeface="微软雅黑" panose="020B0503020204020204" pitchFamily="34" charset="-122"/>
            </a:endParaRPr>
          </a:p>
        </p:txBody>
      </p:sp>
      <p:sp>
        <p:nvSpPr>
          <p:cNvPr id="24" name="Freeform 17"/>
          <p:cNvSpPr/>
          <p:nvPr/>
        </p:nvSpPr>
        <p:spPr bwMode="auto">
          <a:xfrm>
            <a:off x="5761437" y="385387"/>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1032" name="Freeform 37"/>
          <p:cNvSpPr/>
          <p:nvPr/>
        </p:nvSpPr>
        <p:spPr bwMode="auto">
          <a:xfrm>
            <a:off x="3970797" y="1186122"/>
            <a:ext cx="6856413" cy="4973638"/>
          </a:xfrm>
          <a:custGeom>
            <a:avLst/>
            <a:gdLst>
              <a:gd name="T0" fmla="*/ 1242 w 1357"/>
              <a:gd name="T1" fmla="*/ 0 h 983"/>
              <a:gd name="T2" fmla="*/ 1241 w 1357"/>
              <a:gd name="T3" fmla="*/ 0 h 983"/>
              <a:gd name="T4" fmla="*/ 1160 w 1357"/>
              <a:gd name="T5" fmla="*/ 34 h 983"/>
              <a:gd name="T6" fmla="*/ 979 w 1357"/>
              <a:gd name="T7" fmla="*/ 215 h 983"/>
              <a:gd name="T8" fmla="*/ 955 w 1357"/>
              <a:gd name="T9" fmla="*/ 227 h 983"/>
              <a:gd name="T10" fmla="*/ 941 w 1357"/>
              <a:gd name="T11" fmla="*/ 191 h 983"/>
              <a:gd name="T12" fmla="*/ 941 w 1357"/>
              <a:gd name="T13" fmla="*/ 188 h 983"/>
              <a:gd name="T14" fmla="*/ 913 w 1357"/>
              <a:gd name="T15" fmla="*/ 70 h 983"/>
              <a:gd name="T16" fmla="*/ 832 w 1357"/>
              <a:gd name="T17" fmla="*/ 36 h 983"/>
              <a:gd name="T18" fmla="*/ 750 w 1357"/>
              <a:gd name="T19" fmla="*/ 70 h 983"/>
              <a:gd name="T20" fmla="*/ 34 w 1357"/>
              <a:gd name="T21" fmla="*/ 786 h 983"/>
              <a:gd name="T22" fmla="*/ 0 w 1357"/>
              <a:gd name="T23" fmla="*/ 866 h 983"/>
              <a:gd name="T24" fmla="*/ 0 w 1357"/>
              <a:gd name="T25" fmla="*/ 869 h 983"/>
              <a:gd name="T26" fmla="*/ 34 w 1357"/>
              <a:gd name="T27" fmla="*/ 949 h 983"/>
              <a:gd name="T28" fmla="*/ 116 w 1357"/>
              <a:gd name="T29" fmla="*/ 983 h 983"/>
              <a:gd name="T30" fmla="*/ 197 w 1357"/>
              <a:gd name="T31" fmla="*/ 949 h 983"/>
              <a:gd name="T32" fmla="*/ 382 w 1357"/>
              <a:gd name="T33" fmla="*/ 764 h 983"/>
              <a:gd name="T34" fmla="*/ 384 w 1357"/>
              <a:gd name="T35" fmla="*/ 762 h 983"/>
              <a:gd name="T36" fmla="*/ 409 w 1357"/>
              <a:gd name="T37" fmla="*/ 749 h 983"/>
              <a:gd name="T38" fmla="*/ 421 w 1357"/>
              <a:gd name="T39" fmla="*/ 784 h 983"/>
              <a:gd name="T40" fmla="*/ 420 w 1357"/>
              <a:gd name="T41" fmla="*/ 786 h 983"/>
              <a:gd name="T42" fmla="*/ 444 w 1357"/>
              <a:gd name="T43" fmla="*/ 913 h 983"/>
              <a:gd name="T44" fmla="*/ 526 w 1357"/>
              <a:gd name="T45" fmla="*/ 947 h 983"/>
              <a:gd name="T46" fmla="*/ 607 w 1357"/>
              <a:gd name="T47" fmla="*/ 913 h 983"/>
              <a:gd name="T48" fmla="*/ 1323 w 1357"/>
              <a:gd name="T49" fmla="*/ 197 h 983"/>
              <a:gd name="T50" fmla="*/ 1357 w 1357"/>
              <a:gd name="T51" fmla="*/ 117 h 983"/>
              <a:gd name="T52" fmla="*/ 1357 w 1357"/>
              <a:gd name="T53" fmla="*/ 114 h 983"/>
              <a:gd name="T54" fmla="*/ 1323 w 1357"/>
              <a:gd name="T55" fmla="*/ 34 h 983"/>
              <a:gd name="T56" fmla="*/ 1242 w 1357"/>
              <a:gd name="T57"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3">
                <a:moveTo>
                  <a:pt x="1242" y="0"/>
                </a:moveTo>
                <a:cubicBezTo>
                  <a:pt x="1241" y="0"/>
                  <a:pt x="1241" y="0"/>
                  <a:pt x="1241" y="0"/>
                </a:cubicBezTo>
                <a:cubicBezTo>
                  <a:pt x="1212" y="1"/>
                  <a:pt x="1182" y="12"/>
                  <a:pt x="1160" y="34"/>
                </a:cubicBezTo>
                <a:cubicBezTo>
                  <a:pt x="979" y="215"/>
                  <a:pt x="979" y="215"/>
                  <a:pt x="979" y="215"/>
                </a:cubicBezTo>
                <a:cubicBezTo>
                  <a:pt x="970" y="224"/>
                  <a:pt x="962" y="227"/>
                  <a:pt x="955" y="227"/>
                </a:cubicBezTo>
                <a:cubicBezTo>
                  <a:pt x="941" y="227"/>
                  <a:pt x="934" y="210"/>
                  <a:pt x="941" y="191"/>
                </a:cubicBezTo>
                <a:cubicBezTo>
                  <a:pt x="941" y="190"/>
                  <a:pt x="941" y="189"/>
                  <a:pt x="941" y="188"/>
                </a:cubicBezTo>
                <a:cubicBezTo>
                  <a:pt x="955" y="148"/>
                  <a:pt x="945" y="102"/>
                  <a:pt x="913" y="70"/>
                </a:cubicBezTo>
                <a:cubicBezTo>
                  <a:pt x="891" y="47"/>
                  <a:pt x="861" y="36"/>
                  <a:pt x="832" y="36"/>
                </a:cubicBezTo>
                <a:cubicBezTo>
                  <a:pt x="802" y="36"/>
                  <a:pt x="773" y="47"/>
                  <a:pt x="750" y="70"/>
                </a:cubicBezTo>
                <a:cubicBezTo>
                  <a:pt x="34" y="786"/>
                  <a:pt x="34" y="786"/>
                  <a:pt x="34" y="786"/>
                </a:cubicBezTo>
                <a:cubicBezTo>
                  <a:pt x="12" y="808"/>
                  <a:pt x="1" y="837"/>
                  <a:pt x="0" y="866"/>
                </a:cubicBezTo>
                <a:cubicBezTo>
                  <a:pt x="0" y="869"/>
                  <a:pt x="0" y="869"/>
                  <a:pt x="0" y="869"/>
                </a:cubicBezTo>
                <a:cubicBezTo>
                  <a:pt x="1" y="898"/>
                  <a:pt x="12" y="927"/>
                  <a:pt x="34" y="949"/>
                </a:cubicBezTo>
                <a:cubicBezTo>
                  <a:pt x="57" y="971"/>
                  <a:pt x="86" y="983"/>
                  <a:pt x="116" y="983"/>
                </a:cubicBezTo>
                <a:cubicBezTo>
                  <a:pt x="145" y="983"/>
                  <a:pt x="175" y="971"/>
                  <a:pt x="197" y="949"/>
                </a:cubicBezTo>
                <a:cubicBezTo>
                  <a:pt x="382" y="764"/>
                  <a:pt x="382" y="764"/>
                  <a:pt x="382" y="764"/>
                </a:cubicBezTo>
                <a:cubicBezTo>
                  <a:pt x="383" y="764"/>
                  <a:pt x="383" y="763"/>
                  <a:pt x="384" y="762"/>
                </a:cubicBezTo>
                <a:cubicBezTo>
                  <a:pt x="394" y="753"/>
                  <a:pt x="402" y="749"/>
                  <a:pt x="409" y="749"/>
                </a:cubicBezTo>
                <a:cubicBezTo>
                  <a:pt x="423" y="749"/>
                  <a:pt x="428" y="766"/>
                  <a:pt x="421" y="784"/>
                </a:cubicBezTo>
                <a:cubicBezTo>
                  <a:pt x="420" y="785"/>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5" y="175"/>
                  <a:pt x="1357" y="146"/>
                  <a:pt x="1357" y="117"/>
                </a:cubicBezTo>
                <a:cubicBezTo>
                  <a:pt x="1357" y="114"/>
                  <a:pt x="1357" y="114"/>
                  <a:pt x="1357" y="114"/>
                </a:cubicBezTo>
                <a:cubicBezTo>
                  <a:pt x="1357" y="85"/>
                  <a:pt x="1345" y="56"/>
                  <a:pt x="1323" y="34"/>
                </a:cubicBezTo>
                <a:cubicBezTo>
                  <a:pt x="1301" y="12"/>
                  <a:pt x="1272" y="1"/>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椭圆 5"/>
          <p:cNvSpPr/>
          <p:nvPr/>
        </p:nvSpPr>
        <p:spPr>
          <a:xfrm>
            <a:off x="3608514" y="953164"/>
            <a:ext cx="4477132" cy="4477132"/>
          </a:xfrm>
          <a:prstGeom prst="ellipse">
            <a:avLst/>
          </a:prstGeom>
          <a:solidFill>
            <a:schemeClr val="bg1"/>
          </a:solidFill>
          <a:ln w="6350">
            <a:solidFill>
              <a:schemeClr val="bg2"/>
            </a:solidFill>
          </a:ln>
          <a:effectLst>
            <a:outerShdw blurRad="571500" dist="101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 name="标题 1"/>
          <p:cNvSpPr>
            <a:spLocks noGrp="1"/>
          </p:cNvSpPr>
          <p:nvPr>
            <p:ph type="ctrTitle"/>
          </p:nvPr>
        </p:nvSpPr>
        <p:spPr>
          <a:xfrm>
            <a:off x="3439795" y="2822575"/>
            <a:ext cx="4814570" cy="608965"/>
          </a:xfrm>
        </p:spPr>
        <p:txBody>
          <a:bodyPr>
            <a:normAutofit fontScale="90000"/>
          </a:bodyPr>
          <a:lstStyle/>
          <a:p>
            <a:r>
              <a:rPr lang="zh-CN" altLang="en-US" b="0" spc="600" dirty="0">
                <a:cs typeface="+mn-ea"/>
                <a:sym typeface="+mn-lt"/>
              </a:rPr>
              <a:t>创新点展示</a:t>
            </a:r>
          </a:p>
        </p:txBody>
      </p:sp>
      <p:sp>
        <p:nvSpPr>
          <p:cNvPr id="3" name="副标题 2"/>
          <p:cNvSpPr>
            <a:spLocks noGrp="1"/>
          </p:cNvSpPr>
          <p:nvPr>
            <p:ph type="subTitle" idx="1"/>
          </p:nvPr>
        </p:nvSpPr>
        <p:spPr>
          <a:xfrm>
            <a:off x="3042285" y="1711960"/>
            <a:ext cx="5857240" cy="654050"/>
          </a:xfrm>
        </p:spPr>
        <p:txBody>
          <a:bodyPr>
            <a:normAutofit fontScale="67500" lnSpcReduction="20000"/>
          </a:bodyPr>
          <a:lstStyle/>
          <a:p>
            <a:r>
              <a:rPr lang="en-US" altLang="zh-CN" sz="5400" spc="600" dirty="0">
                <a:cs typeface="+mn-ea"/>
                <a:sym typeface="+mn-lt"/>
              </a:rPr>
              <a:t>PART 04</a:t>
            </a:r>
            <a:endParaRPr lang="en-US"/>
          </a:p>
        </p:txBody>
      </p:sp>
      <p:grpSp>
        <p:nvGrpSpPr>
          <p:cNvPr id="4" name="组合 3"/>
          <p:cNvGrpSpPr/>
          <p:nvPr/>
        </p:nvGrpSpPr>
        <p:grpSpPr>
          <a:xfrm>
            <a:off x="5217795" y="385445"/>
            <a:ext cx="3550920" cy="1865630"/>
            <a:chOff x="3336475" y="1712026"/>
            <a:chExt cx="3976188" cy="8000675"/>
          </a:xfrm>
        </p:grpSpPr>
        <p:sp>
          <p:nvSpPr>
            <p:cNvPr id="18" name="文本框 17"/>
            <p:cNvSpPr txBox="1"/>
            <p:nvPr/>
          </p:nvSpPr>
          <p:spPr>
            <a:xfrm>
              <a:off x="5171884" y="1712026"/>
              <a:ext cx="2140779" cy="1281979"/>
            </a:xfrm>
            <a:prstGeom prst="rect">
              <a:avLst/>
            </a:prstGeom>
            <a:noFill/>
          </p:spPr>
          <p:txBody>
            <a:bodyPr wrap="square" rtlCol="0">
              <a:spAutoFit/>
              <a:scene3d>
                <a:camera prst="orthographicFront"/>
                <a:lightRig rig="threePt" dir="t"/>
              </a:scene3d>
              <a:sp3d contourW="12700"/>
            </a:bodyPr>
            <a:lstStyle/>
            <a:p>
              <a:pPr algn="ctr"/>
              <a:endParaRPr lang="zh-CN" altLang="en-US" sz="2800" spc="600" dirty="0">
                <a:cs typeface="+mn-ea"/>
                <a:sym typeface="+mn-lt"/>
              </a:endParaRPr>
            </a:p>
          </p:txBody>
        </p:sp>
        <p:cxnSp>
          <p:nvCxnSpPr>
            <p:cNvPr id="5" name="直接连接符 4"/>
            <p:cNvCxnSpPr/>
            <p:nvPr/>
          </p:nvCxnSpPr>
          <p:spPr>
            <a:xfrm>
              <a:off x="3336475" y="9712701"/>
              <a:ext cx="608787" cy="0"/>
            </a:xfrm>
            <a:prstGeom prst="line">
              <a:avLst/>
            </a:prstGeom>
            <a:ln w="28575" cap="rnd" cmpd="sng">
              <a:solidFill>
                <a:schemeClr val="accent1">
                  <a:shade val="50000"/>
                </a:schemeClr>
              </a:solidFill>
              <a:prstDash val="solid"/>
              <a:roun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菱形 21"/>
          <p:cNvSpPr/>
          <p:nvPr/>
        </p:nvSpPr>
        <p:spPr>
          <a:xfrm>
            <a:off x="4243407" y="2108551"/>
            <a:ext cx="3704888" cy="3704888"/>
          </a:xfrm>
          <a:prstGeom prst="diamond">
            <a:avLst/>
          </a:prstGeom>
          <a:no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5" name="组合 4"/>
          <p:cNvGrpSpPr/>
          <p:nvPr/>
        </p:nvGrpSpPr>
        <p:grpSpPr>
          <a:xfrm>
            <a:off x="-1230261" y="-740174"/>
            <a:ext cx="3092716" cy="2241259"/>
            <a:chOff x="6006193" y="4875389"/>
            <a:chExt cx="5754688" cy="4170363"/>
          </a:xfrm>
        </p:grpSpPr>
        <p:sp>
          <p:nvSpPr>
            <p:cNvPr id="6" name="Freeform 49"/>
            <p:cNvSpPr/>
            <p:nvPr/>
          </p:nvSpPr>
          <p:spPr bwMode="auto">
            <a:xfrm>
              <a:off x="6006193" y="4875389"/>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45"/>
            <p:cNvSpPr/>
            <p:nvPr/>
          </p:nvSpPr>
          <p:spPr bwMode="auto">
            <a:xfrm>
              <a:off x="8841170" y="5907233"/>
              <a:ext cx="2708274" cy="2705100"/>
            </a:xfrm>
            <a:custGeom>
              <a:avLst/>
              <a:gdLst>
                <a:gd name="T0" fmla="*/ 101 w 637"/>
                <a:gd name="T1" fmla="*/ 614 h 636"/>
                <a:gd name="T2" fmla="*/ 22 w 637"/>
                <a:gd name="T3" fmla="*/ 614 h 636"/>
                <a:gd name="T4" fmla="*/ 22 w 637"/>
                <a:gd name="T5" fmla="*/ 535 h 636"/>
                <a:gd name="T6" fmla="*/ 536 w 637"/>
                <a:gd name="T7" fmla="*/ 21 h 636"/>
                <a:gd name="T8" fmla="*/ 615 w 637"/>
                <a:gd name="T9" fmla="*/ 21 h 636"/>
                <a:gd name="T10" fmla="*/ 615 w 637"/>
                <a:gd name="T11" fmla="*/ 100 h 636"/>
                <a:gd name="T12" fmla="*/ 101 w 637"/>
                <a:gd name="T13" fmla="*/ 614 h 636"/>
              </a:gdLst>
              <a:ahLst/>
              <a:cxnLst>
                <a:cxn ang="0">
                  <a:pos x="T0" y="T1"/>
                </a:cxn>
                <a:cxn ang="0">
                  <a:pos x="T2" y="T3"/>
                </a:cxn>
                <a:cxn ang="0">
                  <a:pos x="T4" y="T5"/>
                </a:cxn>
                <a:cxn ang="0">
                  <a:pos x="T6" y="T7"/>
                </a:cxn>
                <a:cxn ang="0">
                  <a:pos x="T8" y="T9"/>
                </a:cxn>
                <a:cxn ang="0">
                  <a:pos x="T10" y="T11"/>
                </a:cxn>
                <a:cxn ang="0">
                  <a:pos x="T12" y="T13"/>
                </a:cxn>
              </a:cxnLst>
              <a:rect l="0" t="0" r="r" b="b"/>
              <a:pathLst>
                <a:path w="637" h="636">
                  <a:moveTo>
                    <a:pt x="101" y="614"/>
                  </a:moveTo>
                  <a:cubicBezTo>
                    <a:pt x="79" y="636"/>
                    <a:pt x="44" y="636"/>
                    <a:pt x="22" y="614"/>
                  </a:cubicBezTo>
                  <a:cubicBezTo>
                    <a:pt x="0" y="592"/>
                    <a:pt x="0" y="557"/>
                    <a:pt x="22" y="535"/>
                  </a:cubicBezTo>
                  <a:cubicBezTo>
                    <a:pt x="536" y="21"/>
                    <a:pt x="536" y="21"/>
                    <a:pt x="536" y="21"/>
                  </a:cubicBezTo>
                  <a:cubicBezTo>
                    <a:pt x="558" y="0"/>
                    <a:pt x="593" y="0"/>
                    <a:pt x="615" y="21"/>
                  </a:cubicBezTo>
                  <a:cubicBezTo>
                    <a:pt x="637" y="43"/>
                    <a:pt x="637" y="79"/>
                    <a:pt x="615" y="100"/>
                  </a:cubicBezTo>
                  <a:lnTo>
                    <a:pt x="101" y="614"/>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41"/>
            <p:cNvSpPr/>
            <p:nvPr/>
          </p:nvSpPr>
          <p:spPr bwMode="auto">
            <a:xfrm>
              <a:off x="8449646" y="5907233"/>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 name="文本框 2"/>
          <p:cNvSpPr txBox="1"/>
          <p:nvPr/>
        </p:nvSpPr>
        <p:spPr>
          <a:xfrm>
            <a:off x="1107264" y="448838"/>
            <a:ext cx="3313430" cy="922020"/>
          </a:xfrm>
          <a:prstGeom prst="rect">
            <a:avLst/>
          </a:prstGeom>
          <a:noFill/>
        </p:spPr>
        <p:txBody>
          <a:bodyPr wrap="none" rtlCol="0">
            <a:spAutoFit/>
            <a:scene3d>
              <a:camera prst="orthographicFront"/>
              <a:lightRig rig="threePt" dir="t"/>
            </a:scene3d>
            <a:sp3d contourW="12700"/>
          </a:bodyPr>
          <a:lstStyle>
            <a:defPPr>
              <a:defRPr lang="en-US"/>
            </a:defPPr>
            <a:lvl1pPr algn="r">
              <a:defRPr sz="8800" b="1" spc="300">
                <a:solidFill>
                  <a:srgbClr val="FAC842">
                    <a:alpha val="41000"/>
                  </a:srgbClr>
                </a:solidFill>
                <a:latin typeface="Century Gothic" panose="020B0502020202020204" pitchFamily="34" charset="0"/>
              </a:defRPr>
            </a:lvl1pPr>
          </a:lstStyle>
          <a:p>
            <a:pPr algn="l"/>
            <a:r>
              <a:rPr lang="en-US" altLang="zh-CN" sz="5400" dirty="0">
                <a:solidFill>
                  <a:schemeClr val="accent2">
                    <a:alpha val="41000"/>
                  </a:schemeClr>
                </a:solidFill>
                <a:latin typeface="微软雅黑" panose="020B0503020204020204" pitchFamily="34" charset="-122"/>
                <a:cs typeface="微软雅黑" panose="020B0503020204020204" pitchFamily="34" charset="-122"/>
                <a:sym typeface="微软雅黑" panose="020B0503020204020204" pitchFamily="34" charset="-122"/>
              </a:rPr>
              <a:t>PART 04</a:t>
            </a:r>
          </a:p>
        </p:txBody>
      </p:sp>
      <p:sp>
        <p:nvSpPr>
          <p:cNvPr id="4" name="文本框 3"/>
          <p:cNvSpPr txBox="1"/>
          <p:nvPr/>
        </p:nvSpPr>
        <p:spPr>
          <a:xfrm>
            <a:off x="1450975" y="917575"/>
            <a:ext cx="2595880" cy="583565"/>
          </a:xfrm>
          <a:prstGeom prst="rect">
            <a:avLst/>
          </a:prstGeom>
          <a:noFill/>
        </p:spPr>
        <p:txBody>
          <a:bodyPr wrap="none" rtlCol="0" anchor="t">
            <a:spAutoFit/>
          </a:bodyPr>
          <a:lstStyle/>
          <a:p>
            <a:r>
              <a:rPr lang="zh-CN" altLang="en-US" sz="3200" spc="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创新点展示</a:t>
            </a:r>
          </a:p>
        </p:txBody>
      </p:sp>
      <p:grpSp>
        <p:nvGrpSpPr>
          <p:cNvPr id="82" name="Group 20"/>
          <p:cNvGrpSpPr/>
          <p:nvPr/>
        </p:nvGrpSpPr>
        <p:grpSpPr>
          <a:xfrm>
            <a:off x="4609181" y="2476865"/>
            <a:ext cx="2980713" cy="2968260"/>
            <a:chOff x="4704126" y="2852738"/>
            <a:chExt cx="2980713" cy="2968260"/>
          </a:xfrm>
        </p:grpSpPr>
        <p:sp>
          <p:nvSpPr>
            <p:cNvPr id="93" name="矩形 92"/>
            <p:cNvSpPr/>
            <p:nvPr/>
          </p:nvSpPr>
          <p:spPr>
            <a:xfrm>
              <a:off x="4704126" y="2852738"/>
              <a:ext cx="1239473" cy="1239473"/>
            </a:xfrm>
            <a:prstGeom prst="rect">
              <a:avLst/>
            </a:prstGeom>
            <a:solidFill>
              <a:srgbClr val="778495">
                <a:lumMod val="50000"/>
              </a:srgbClr>
            </a:solidFill>
            <a:ln w="28575">
              <a:noFill/>
            </a:ln>
          </p:spPr>
          <p:style>
            <a:lnRef idx="2">
              <a:srgbClr val="E53238">
                <a:shade val="50000"/>
              </a:srgbClr>
            </a:lnRef>
            <a:fillRef idx="1">
              <a:srgbClr val="E53238"/>
            </a:fillRef>
            <a:effectRef idx="0">
              <a:srgbClr val="E53238"/>
            </a:effectRef>
            <a:fontRef idx="minor">
              <a:srgbClr val="FFFFFF"/>
            </a:fontRef>
          </p:style>
          <p:txBody>
            <a:bodyPr rtlCol="0" anchor="ctr"/>
            <a:lstStyle>
              <a:defPPr>
                <a:defRPr lang="en-US"/>
              </a:defPPr>
              <a:lvl1pPr marL="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1pPr>
              <a:lvl2pPr marL="457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2pPr>
              <a:lvl3pPr marL="914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3pPr>
              <a:lvl4pPr marL="1371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4pPr>
              <a:lvl5pPr marL="18288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5pPr>
              <a:lvl6pPr marL="22860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6pPr>
              <a:lvl7pPr marL="2743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7pPr>
              <a:lvl8pPr marL="3200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8pPr>
              <a:lvl9pPr marL="3657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9pPr>
            </a:lstStyle>
            <a:p>
              <a:pPr algn="ctr"/>
              <a:endParaRPr lang="zh-CN" altLang="en-US">
                <a:cs typeface="微软雅黑" panose="020B0503020204020204" pitchFamily="34" charset="-122"/>
                <a:sym typeface="微软雅黑" panose="020B0503020204020204" pitchFamily="34" charset="-122"/>
              </a:endParaRPr>
            </a:p>
          </p:txBody>
        </p:sp>
        <p:sp>
          <p:nvSpPr>
            <p:cNvPr id="91" name="矩形 90"/>
            <p:cNvSpPr/>
            <p:nvPr/>
          </p:nvSpPr>
          <p:spPr>
            <a:xfrm>
              <a:off x="4704126" y="4580890"/>
              <a:ext cx="1239473" cy="1239473"/>
            </a:xfrm>
            <a:prstGeom prst="rect">
              <a:avLst/>
            </a:prstGeom>
            <a:solidFill>
              <a:schemeClr val="accent2">
                <a:lumMod val="60000"/>
                <a:lumOff val="40000"/>
              </a:schemeClr>
            </a:solidFill>
            <a:ln w="28575">
              <a:noFill/>
            </a:ln>
          </p:spPr>
          <p:style>
            <a:lnRef idx="2">
              <a:srgbClr val="E53238">
                <a:shade val="50000"/>
              </a:srgbClr>
            </a:lnRef>
            <a:fillRef idx="1">
              <a:srgbClr val="E53238"/>
            </a:fillRef>
            <a:effectRef idx="0">
              <a:srgbClr val="E53238"/>
            </a:effectRef>
            <a:fontRef idx="minor">
              <a:srgbClr val="FFFFFF"/>
            </a:fontRef>
          </p:style>
          <p:txBody>
            <a:bodyPr rtlCol="0" anchor="ctr"/>
            <a:lstStyle>
              <a:defPPr>
                <a:defRPr lang="en-US"/>
              </a:defPPr>
              <a:lvl1pPr marL="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1pPr>
              <a:lvl2pPr marL="457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2pPr>
              <a:lvl3pPr marL="914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3pPr>
              <a:lvl4pPr marL="1371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4pPr>
              <a:lvl5pPr marL="18288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5pPr>
              <a:lvl6pPr marL="22860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6pPr>
              <a:lvl7pPr marL="2743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7pPr>
              <a:lvl8pPr marL="3200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8pPr>
              <a:lvl9pPr marL="3657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9pPr>
            </a:lstStyle>
            <a:p>
              <a:pPr algn="ctr"/>
              <a:endParaRPr lang="zh-CN" altLang="en-US">
                <a:cs typeface="微软雅黑" panose="020B0503020204020204" pitchFamily="34" charset="-122"/>
                <a:sym typeface="微软雅黑" panose="020B0503020204020204" pitchFamily="34" charset="-122"/>
              </a:endParaRPr>
            </a:p>
          </p:txBody>
        </p:sp>
        <p:grpSp>
          <p:nvGrpSpPr>
            <p:cNvPr id="85" name="组合 84"/>
            <p:cNvGrpSpPr/>
            <p:nvPr/>
          </p:nvGrpSpPr>
          <p:grpSpPr>
            <a:xfrm>
              <a:off x="6445366" y="2852738"/>
              <a:ext cx="1239473" cy="1239473"/>
              <a:chOff x="2178292" y="3629025"/>
              <a:chExt cx="591280" cy="591280"/>
            </a:xfrm>
          </p:grpSpPr>
          <p:sp>
            <p:nvSpPr>
              <p:cNvPr id="89" name="矩形 88"/>
              <p:cNvSpPr/>
              <p:nvPr/>
            </p:nvSpPr>
            <p:spPr>
              <a:xfrm>
                <a:off x="2178292" y="3629025"/>
                <a:ext cx="591280" cy="591280"/>
              </a:xfrm>
              <a:prstGeom prst="rect">
                <a:avLst/>
              </a:prstGeom>
              <a:solidFill>
                <a:schemeClr val="accent2"/>
              </a:solidFill>
              <a:ln w="28575">
                <a:noFill/>
              </a:ln>
            </p:spPr>
            <p:style>
              <a:lnRef idx="2">
                <a:srgbClr val="E53238">
                  <a:shade val="50000"/>
                </a:srgbClr>
              </a:lnRef>
              <a:fillRef idx="1">
                <a:srgbClr val="E53238"/>
              </a:fillRef>
              <a:effectRef idx="0">
                <a:srgbClr val="E53238"/>
              </a:effectRef>
              <a:fontRef idx="minor">
                <a:srgbClr val="FFFFFF"/>
              </a:fontRef>
            </p:style>
            <p:txBody>
              <a:bodyPr rtlCol="0" anchor="ctr"/>
              <a:lstStyle>
                <a:defPPr>
                  <a:defRPr lang="en-US"/>
                </a:defPPr>
                <a:lvl1pPr marL="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1pPr>
                <a:lvl2pPr marL="457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2pPr>
                <a:lvl3pPr marL="914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3pPr>
                <a:lvl4pPr marL="1371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4pPr>
                <a:lvl5pPr marL="18288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5pPr>
                <a:lvl6pPr marL="22860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6pPr>
                <a:lvl7pPr marL="2743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7pPr>
                <a:lvl8pPr marL="3200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8pPr>
                <a:lvl9pPr marL="3657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9pPr>
              </a:lstStyle>
              <a:p>
                <a:pPr algn="ctr"/>
                <a:endParaRPr lang="zh-CN" altLang="en-US">
                  <a:cs typeface="微软雅黑" panose="020B0503020204020204" pitchFamily="34" charset="-122"/>
                  <a:sym typeface="微软雅黑" panose="020B0503020204020204" pitchFamily="34" charset="-122"/>
                </a:endParaRPr>
              </a:p>
            </p:txBody>
          </p:sp>
          <p:sp>
            <p:nvSpPr>
              <p:cNvPr id="90" name="Oval 50"/>
              <p:cNvSpPr/>
              <p:nvPr/>
            </p:nvSpPr>
            <p:spPr>
              <a:xfrm>
                <a:off x="2325598" y="3776572"/>
                <a:ext cx="296668" cy="296184"/>
              </a:xfrm>
              <a:custGeom>
                <a:avLst/>
                <a:gdLst>
                  <a:gd name="connsiteX0" fmla="*/ 279086 w 606580"/>
                  <a:gd name="connsiteY0" fmla="*/ 279044 h 605592"/>
                  <a:gd name="connsiteX1" fmla="*/ 279086 w 606580"/>
                  <a:gd name="connsiteY1" fmla="*/ 338184 h 605592"/>
                  <a:gd name="connsiteX2" fmla="*/ 297654 w 606580"/>
                  <a:gd name="connsiteY2" fmla="*/ 327710 h 605592"/>
                  <a:gd name="connsiteX3" fmla="*/ 304802 w 606580"/>
                  <a:gd name="connsiteY3" fmla="*/ 307873 h 605592"/>
                  <a:gd name="connsiteX4" fmla="*/ 298768 w 606580"/>
                  <a:gd name="connsiteY4" fmla="*/ 290353 h 605592"/>
                  <a:gd name="connsiteX5" fmla="*/ 279086 w 606580"/>
                  <a:gd name="connsiteY5" fmla="*/ 279044 h 605592"/>
                  <a:gd name="connsiteX6" fmla="*/ 257084 w 606580"/>
                  <a:gd name="connsiteY6" fmla="*/ 176799 h 605592"/>
                  <a:gd name="connsiteX7" fmla="*/ 242880 w 606580"/>
                  <a:gd name="connsiteY7" fmla="*/ 187181 h 605592"/>
                  <a:gd name="connsiteX8" fmla="*/ 237495 w 606580"/>
                  <a:gd name="connsiteY8" fmla="*/ 203218 h 605592"/>
                  <a:gd name="connsiteX9" fmla="*/ 242323 w 606580"/>
                  <a:gd name="connsiteY9" fmla="*/ 218142 h 605592"/>
                  <a:gd name="connsiteX10" fmla="*/ 257084 w 606580"/>
                  <a:gd name="connsiteY10" fmla="*/ 229266 h 605592"/>
                  <a:gd name="connsiteX11" fmla="*/ 257084 w 606580"/>
                  <a:gd name="connsiteY11" fmla="*/ 128782 h 605592"/>
                  <a:gd name="connsiteX12" fmla="*/ 279086 w 606580"/>
                  <a:gd name="connsiteY12" fmla="*/ 128782 h 605592"/>
                  <a:gd name="connsiteX13" fmla="*/ 279086 w 606580"/>
                  <a:gd name="connsiteY13" fmla="*/ 143799 h 605592"/>
                  <a:gd name="connsiteX14" fmla="*/ 317521 w 606580"/>
                  <a:gd name="connsiteY14" fmla="*/ 160206 h 605592"/>
                  <a:gd name="connsiteX15" fmla="*/ 335810 w 606580"/>
                  <a:gd name="connsiteY15" fmla="*/ 196543 h 605592"/>
                  <a:gd name="connsiteX16" fmla="*/ 297375 w 606580"/>
                  <a:gd name="connsiteY16" fmla="*/ 201549 h 605592"/>
                  <a:gd name="connsiteX17" fmla="*/ 279086 w 606580"/>
                  <a:gd name="connsiteY17" fmla="*/ 177263 h 605592"/>
                  <a:gd name="connsiteX18" fmla="*/ 279086 w 606580"/>
                  <a:gd name="connsiteY18" fmla="*/ 236589 h 605592"/>
                  <a:gd name="connsiteX19" fmla="*/ 328754 w 606580"/>
                  <a:gd name="connsiteY19" fmla="*/ 262173 h 605592"/>
                  <a:gd name="connsiteX20" fmla="*/ 342030 w 606580"/>
                  <a:gd name="connsiteY20" fmla="*/ 302403 h 605592"/>
                  <a:gd name="connsiteX21" fmla="*/ 325412 w 606580"/>
                  <a:gd name="connsiteY21" fmla="*/ 348659 h 605592"/>
                  <a:gd name="connsiteX22" fmla="*/ 279086 w 606580"/>
                  <a:gd name="connsiteY22" fmla="*/ 371741 h 605592"/>
                  <a:gd name="connsiteX23" fmla="*/ 279086 w 606580"/>
                  <a:gd name="connsiteY23" fmla="*/ 400106 h 605592"/>
                  <a:gd name="connsiteX24" fmla="*/ 257084 w 606580"/>
                  <a:gd name="connsiteY24" fmla="*/ 400106 h 605592"/>
                  <a:gd name="connsiteX25" fmla="*/ 257084 w 606580"/>
                  <a:gd name="connsiteY25" fmla="*/ 372482 h 605592"/>
                  <a:gd name="connsiteX26" fmla="*/ 214471 w 606580"/>
                  <a:gd name="connsiteY26" fmla="*/ 352923 h 605592"/>
                  <a:gd name="connsiteX27" fmla="*/ 193490 w 606580"/>
                  <a:gd name="connsiteY27" fmla="*/ 306667 h 605592"/>
                  <a:gd name="connsiteX28" fmla="*/ 233132 w 606580"/>
                  <a:gd name="connsiteY28" fmla="*/ 302403 h 605592"/>
                  <a:gd name="connsiteX29" fmla="*/ 242230 w 606580"/>
                  <a:gd name="connsiteY29" fmla="*/ 323353 h 605592"/>
                  <a:gd name="connsiteX30" fmla="*/ 257084 w 606580"/>
                  <a:gd name="connsiteY30" fmla="*/ 336052 h 605592"/>
                  <a:gd name="connsiteX31" fmla="*/ 257084 w 606580"/>
                  <a:gd name="connsiteY31" fmla="*/ 272555 h 605592"/>
                  <a:gd name="connsiteX32" fmla="*/ 213450 w 606580"/>
                  <a:gd name="connsiteY32" fmla="*/ 246878 h 605592"/>
                  <a:gd name="connsiteX33" fmla="*/ 199525 w 606580"/>
                  <a:gd name="connsiteY33" fmla="*/ 205072 h 605592"/>
                  <a:gd name="connsiteX34" fmla="*/ 215307 w 606580"/>
                  <a:gd name="connsiteY34" fmla="*/ 163265 h 605592"/>
                  <a:gd name="connsiteX35" fmla="*/ 257084 w 606580"/>
                  <a:gd name="connsiteY35" fmla="*/ 143799 h 605592"/>
                  <a:gd name="connsiteX36" fmla="*/ 265083 w 606580"/>
                  <a:gd name="connsiteY36" fmla="*/ 37821 h 605592"/>
                  <a:gd name="connsiteX37" fmla="*/ 37882 w 606580"/>
                  <a:gd name="connsiteY37" fmla="*/ 264651 h 605592"/>
                  <a:gd name="connsiteX38" fmla="*/ 265083 w 606580"/>
                  <a:gd name="connsiteY38" fmla="*/ 491574 h 605592"/>
                  <a:gd name="connsiteX39" fmla="*/ 492376 w 606580"/>
                  <a:gd name="connsiteY39" fmla="*/ 264651 h 605592"/>
                  <a:gd name="connsiteX40" fmla="*/ 265083 w 606580"/>
                  <a:gd name="connsiteY40" fmla="*/ 37821 h 605592"/>
                  <a:gd name="connsiteX41" fmla="*/ 265083 w 606580"/>
                  <a:gd name="connsiteY41" fmla="*/ 0 h 605592"/>
                  <a:gd name="connsiteX42" fmla="*/ 530259 w 606580"/>
                  <a:gd name="connsiteY42" fmla="*/ 264651 h 605592"/>
                  <a:gd name="connsiteX43" fmla="*/ 465357 w 606580"/>
                  <a:gd name="connsiteY43" fmla="*/ 437810 h 605592"/>
                  <a:gd name="connsiteX44" fmla="*/ 606580 w 606580"/>
                  <a:gd name="connsiteY44" fmla="*/ 578895 h 605592"/>
                  <a:gd name="connsiteX45" fmla="*/ 579840 w 606580"/>
                  <a:gd name="connsiteY45" fmla="*/ 605592 h 605592"/>
                  <a:gd name="connsiteX46" fmla="*/ 438524 w 606580"/>
                  <a:gd name="connsiteY46" fmla="*/ 464599 h 605592"/>
                  <a:gd name="connsiteX47" fmla="*/ 265083 w 606580"/>
                  <a:gd name="connsiteY47" fmla="*/ 529395 h 605592"/>
                  <a:gd name="connsiteX48" fmla="*/ 0 w 606580"/>
                  <a:gd name="connsiteY48" fmla="*/ 264651 h 605592"/>
                  <a:gd name="connsiteX49" fmla="*/ 265083 w 606580"/>
                  <a:gd name="connsiteY4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6580" h="605592">
                    <a:moveTo>
                      <a:pt x="279086" y="279044"/>
                    </a:moveTo>
                    <a:lnTo>
                      <a:pt x="279086" y="338184"/>
                    </a:lnTo>
                    <a:cubicBezTo>
                      <a:pt x="286699" y="336794"/>
                      <a:pt x="292919" y="333271"/>
                      <a:pt x="297654" y="327710"/>
                    </a:cubicBezTo>
                    <a:cubicBezTo>
                      <a:pt x="302388" y="322055"/>
                      <a:pt x="304802" y="315474"/>
                      <a:pt x="304802" y="307873"/>
                    </a:cubicBezTo>
                    <a:cubicBezTo>
                      <a:pt x="304802" y="301106"/>
                      <a:pt x="302760" y="295266"/>
                      <a:pt x="298768" y="290353"/>
                    </a:cubicBezTo>
                    <a:cubicBezTo>
                      <a:pt x="294776" y="285440"/>
                      <a:pt x="288277" y="281732"/>
                      <a:pt x="279086" y="279044"/>
                    </a:cubicBezTo>
                    <a:close/>
                    <a:moveTo>
                      <a:pt x="257084" y="176799"/>
                    </a:moveTo>
                    <a:cubicBezTo>
                      <a:pt x="251142" y="178838"/>
                      <a:pt x="246407" y="182268"/>
                      <a:pt x="242880" y="187181"/>
                    </a:cubicBezTo>
                    <a:cubicBezTo>
                      <a:pt x="239259" y="192001"/>
                      <a:pt x="237495" y="197378"/>
                      <a:pt x="237495" y="203218"/>
                    </a:cubicBezTo>
                    <a:cubicBezTo>
                      <a:pt x="237495" y="208594"/>
                      <a:pt x="239166" y="213600"/>
                      <a:pt x="242323" y="218142"/>
                    </a:cubicBezTo>
                    <a:cubicBezTo>
                      <a:pt x="245572" y="222777"/>
                      <a:pt x="250492" y="226485"/>
                      <a:pt x="257084" y="229266"/>
                    </a:cubicBezTo>
                    <a:close/>
                    <a:moveTo>
                      <a:pt x="257084" y="128782"/>
                    </a:moveTo>
                    <a:lnTo>
                      <a:pt x="279086" y="128782"/>
                    </a:lnTo>
                    <a:lnTo>
                      <a:pt x="279086" y="143799"/>
                    </a:lnTo>
                    <a:cubicBezTo>
                      <a:pt x="295240" y="145653"/>
                      <a:pt x="308052" y="151215"/>
                      <a:pt x="317521" y="160206"/>
                    </a:cubicBezTo>
                    <a:cubicBezTo>
                      <a:pt x="327083" y="169291"/>
                      <a:pt x="333118" y="181434"/>
                      <a:pt x="335810" y="196543"/>
                    </a:cubicBezTo>
                    <a:lnTo>
                      <a:pt x="297375" y="201549"/>
                    </a:lnTo>
                    <a:cubicBezTo>
                      <a:pt x="295054" y="189684"/>
                      <a:pt x="288927" y="181527"/>
                      <a:pt x="279086" y="177263"/>
                    </a:cubicBezTo>
                    <a:lnTo>
                      <a:pt x="279086" y="236589"/>
                    </a:lnTo>
                    <a:cubicBezTo>
                      <a:pt x="303410" y="243170"/>
                      <a:pt x="320028" y="251698"/>
                      <a:pt x="328754" y="262173"/>
                    </a:cubicBezTo>
                    <a:cubicBezTo>
                      <a:pt x="337574" y="272648"/>
                      <a:pt x="342030" y="285996"/>
                      <a:pt x="342030" y="302403"/>
                    </a:cubicBezTo>
                    <a:cubicBezTo>
                      <a:pt x="342030" y="320757"/>
                      <a:pt x="336460" y="336145"/>
                      <a:pt x="325412" y="348659"/>
                    </a:cubicBezTo>
                    <a:cubicBezTo>
                      <a:pt x="314272" y="361266"/>
                      <a:pt x="298861" y="368867"/>
                      <a:pt x="279086" y="371741"/>
                    </a:cubicBezTo>
                    <a:lnTo>
                      <a:pt x="279086" y="400106"/>
                    </a:lnTo>
                    <a:lnTo>
                      <a:pt x="257084" y="400106"/>
                    </a:lnTo>
                    <a:lnTo>
                      <a:pt x="257084" y="372482"/>
                    </a:lnTo>
                    <a:cubicBezTo>
                      <a:pt x="239630" y="370350"/>
                      <a:pt x="225333" y="363861"/>
                      <a:pt x="214471" y="352923"/>
                    </a:cubicBezTo>
                    <a:cubicBezTo>
                      <a:pt x="203517" y="341985"/>
                      <a:pt x="196554" y="326597"/>
                      <a:pt x="193490" y="306667"/>
                    </a:cubicBezTo>
                    <a:lnTo>
                      <a:pt x="233132" y="302403"/>
                    </a:lnTo>
                    <a:cubicBezTo>
                      <a:pt x="234710" y="310561"/>
                      <a:pt x="237774" y="317513"/>
                      <a:pt x="242230" y="323353"/>
                    </a:cubicBezTo>
                    <a:cubicBezTo>
                      <a:pt x="246686" y="329193"/>
                      <a:pt x="251606" y="333457"/>
                      <a:pt x="257084" y="336052"/>
                    </a:cubicBezTo>
                    <a:lnTo>
                      <a:pt x="257084" y="272555"/>
                    </a:lnTo>
                    <a:cubicBezTo>
                      <a:pt x="237217" y="266900"/>
                      <a:pt x="222734" y="258280"/>
                      <a:pt x="213450" y="246878"/>
                    </a:cubicBezTo>
                    <a:cubicBezTo>
                      <a:pt x="204166" y="235383"/>
                      <a:pt x="199525" y="221479"/>
                      <a:pt x="199525" y="205072"/>
                    </a:cubicBezTo>
                    <a:cubicBezTo>
                      <a:pt x="199525" y="188479"/>
                      <a:pt x="204816" y="174574"/>
                      <a:pt x="215307" y="163265"/>
                    </a:cubicBezTo>
                    <a:cubicBezTo>
                      <a:pt x="225705" y="151956"/>
                      <a:pt x="239723" y="145467"/>
                      <a:pt x="257084" y="143799"/>
                    </a:cubicBezTo>
                    <a:close/>
                    <a:moveTo>
                      <a:pt x="265083" y="37821"/>
                    </a:moveTo>
                    <a:cubicBezTo>
                      <a:pt x="139830" y="37821"/>
                      <a:pt x="37882" y="139602"/>
                      <a:pt x="37882" y="264651"/>
                    </a:cubicBezTo>
                    <a:cubicBezTo>
                      <a:pt x="37882" y="389793"/>
                      <a:pt x="139830" y="491574"/>
                      <a:pt x="265083" y="491574"/>
                    </a:cubicBezTo>
                    <a:cubicBezTo>
                      <a:pt x="390429" y="491574"/>
                      <a:pt x="492376" y="389793"/>
                      <a:pt x="492376" y="264651"/>
                    </a:cubicBezTo>
                    <a:cubicBezTo>
                      <a:pt x="492376" y="139602"/>
                      <a:pt x="390429" y="37821"/>
                      <a:pt x="265083" y="37821"/>
                    </a:cubicBezTo>
                    <a:close/>
                    <a:moveTo>
                      <a:pt x="265083" y="0"/>
                    </a:moveTo>
                    <a:cubicBezTo>
                      <a:pt x="411505" y="0"/>
                      <a:pt x="530259" y="118467"/>
                      <a:pt x="530259" y="264651"/>
                    </a:cubicBezTo>
                    <a:cubicBezTo>
                      <a:pt x="530259" y="330930"/>
                      <a:pt x="505654" y="391368"/>
                      <a:pt x="465357" y="437810"/>
                    </a:cubicBezTo>
                    <a:lnTo>
                      <a:pt x="606580" y="578895"/>
                    </a:lnTo>
                    <a:lnTo>
                      <a:pt x="579840" y="605592"/>
                    </a:lnTo>
                    <a:lnTo>
                      <a:pt x="438524" y="464599"/>
                    </a:lnTo>
                    <a:cubicBezTo>
                      <a:pt x="392007" y="504830"/>
                      <a:pt x="331470" y="529395"/>
                      <a:pt x="265083" y="529395"/>
                    </a:cubicBezTo>
                    <a:cubicBezTo>
                      <a:pt x="118661" y="529395"/>
                      <a:pt x="0" y="410835"/>
                      <a:pt x="0" y="264651"/>
                    </a:cubicBezTo>
                    <a:cubicBezTo>
                      <a:pt x="0" y="118467"/>
                      <a:pt x="118753" y="0"/>
                      <a:pt x="265083" y="0"/>
                    </a:cubicBezTo>
                    <a:close/>
                  </a:path>
                </a:pathLst>
              </a:custGeom>
              <a:solidFill>
                <a:srgbClr val="FFFFFF"/>
              </a:solidFill>
              <a:ln w="28575">
                <a:noFill/>
              </a:ln>
            </p:spPr>
            <p:style>
              <a:lnRef idx="2">
                <a:srgbClr val="E53238">
                  <a:shade val="50000"/>
                </a:srgbClr>
              </a:lnRef>
              <a:fillRef idx="1">
                <a:srgbClr val="E53238"/>
              </a:fillRef>
              <a:effectRef idx="0">
                <a:srgbClr val="E53238"/>
              </a:effectRef>
              <a:fontRef idx="minor">
                <a:srgbClr val="FFFFFF"/>
              </a:fontRef>
            </p:style>
            <p:txBody>
              <a:bodyPr rtlCol="0" anchor="ctr"/>
              <a:lstStyle>
                <a:defPPr>
                  <a:defRPr lang="en-US"/>
                </a:defPPr>
                <a:lvl1pPr marL="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1pPr>
                <a:lvl2pPr marL="457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2pPr>
                <a:lvl3pPr marL="914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3pPr>
                <a:lvl4pPr marL="1371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4pPr>
                <a:lvl5pPr marL="18288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5pPr>
                <a:lvl6pPr marL="22860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6pPr>
                <a:lvl7pPr marL="2743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7pPr>
                <a:lvl8pPr marL="3200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8pPr>
                <a:lvl9pPr marL="3657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9pPr>
              </a:lstStyle>
              <a:p>
                <a:pPr algn="ctr"/>
                <a:endParaRPr lang="zh-CN" altLang="en-US">
                  <a:cs typeface="微软雅黑" panose="020B0503020204020204" pitchFamily="34" charset="-122"/>
                  <a:sym typeface="微软雅黑" panose="020B0503020204020204" pitchFamily="34" charset="-122"/>
                </a:endParaRPr>
              </a:p>
            </p:txBody>
          </p:sp>
        </p:grpSp>
        <p:grpSp>
          <p:nvGrpSpPr>
            <p:cNvPr id="86" name="组合 85"/>
            <p:cNvGrpSpPr/>
            <p:nvPr/>
          </p:nvGrpSpPr>
          <p:grpSpPr>
            <a:xfrm>
              <a:off x="6445364" y="4581525"/>
              <a:ext cx="1239473" cy="1239473"/>
              <a:chOff x="2178291" y="3629025"/>
              <a:chExt cx="591280" cy="591280"/>
            </a:xfrm>
          </p:grpSpPr>
          <p:sp>
            <p:nvSpPr>
              <p:cNvPr id="87" name="矩形 86"/>
              <p:cNvSpPr/>
              <p:nvPr/>
            </p:nvSpPr>
            <p:spPr>
              <a:xfrm>
                <a:off x="2178291" y="3629025"/>
                <a:ext cx="591280" cy="591280"/>
              </a:xfrm>
              <a:prstGeom prst="rect">
                <a:avLst/>
              </a:prstGeom>
              <a:solidFill>
                <a:srgbClr val="778495">
                  <a:lumMod val="60000"/>
                  <a:lumOff val="40000"/>
                </a:srgbClr>
              </a:solidFill>
              <a:ln w="28575">
                <a:noFill/>
              </a:ln>
            </p:spPr>
            <p:style>
              <a:lnRef idx="2">
                <a:srgbClr val="E53238">
                  <a:shade val="50000"/>
                </a:srgbClr>
              </a:lnRef>
              <a:fillRef idx="1">
                <a:srgbClr val="E53238"/>
              </a:fillRef>
              <a:effectRef idx="0">
                <a:srgbClr val="E53238"/>
              </a:effectRef>
              <a:fontRef idx="minor">
                <a:srgbClr val="FFFFFF"/>
              </a:fontRef>
            </p:style>
            <p:txBody>
              <a:bodyPr rtlCol="0" anchor="ctr"/>
              <a:lstStyle>
                <a:defPPr>
                  <a:defRPr lang="en-US"/>
                </a:defPPr>
                <a:lvl1pPr marL="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1pPr>
                <a:lvl2pPr marL="457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2pPr>
                <a:lvl3pPr marL="914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3pPr>
                <a:lvl4pPr marL="1371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4pPr>
                <a:lvl5pPr marL="18288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5pPr>
                <a:lvl6pPr marL="22860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6pPr>
                <a:lvl7pPr marL="2743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7pPr>
                <a:lvl8pPr marL="3200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8pPr>
                <a:lvl9pPr marL="3657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9pPr>
              </a:lstStyle>
              <a:p>
                <a:pPr algn="ctr"/>
                <a:endParaRPr lang="zh-CN" altLang="en-US">
                  <a:cs typeface="微软雅黑" panose="020B0503020204020204" pitchFamily="34" charset="-122"/>
                  <a:sym typeface="微软雅黑" panose="020B0503020204020204" pitchFamily="34" charset="-122"/>
                </a:endParaRPr>
              </a:p>
            </p:txBody>
          </p:sp>
          <p:sp>
            <p:nvSpPr>
              <p:cNvPr id="88" name="Oval 74"/>
              <p:cNvSpPr/>
              <p:nvPr/>
            </p:nvSpPr>
            <p:spPr>
              <a:xfrm>
                <a:off x="2325598" y="3776826"/>
                <a:ext cx="296668" cy="295676"/>
              </a:xfrm>
              <a:custGeom>
                <a:avLst/>
                <a:gdLst>
                  <a:gd name="connsiteX0" fmla="*/ 81603 w 608615"/>
                  <a:gd name="connsiteY0" fmla="*/ 176901 h 606580"/>
                  <a:gd name="connsiteX1" fmla="*/ 42180 w 608615"/>
                  <a:gd name="connsiteY1" fmla="*/ 215826 h 606580"/>
                  <a:gd name="connsiteX2" fmla="*/ 25449 w 608615"/>
                  <a:gd name="connsiteY2" fmla="*/ 362636 h 606580"/>
                  <a:gd name="connsiteX3" fmla="*/ 29543 w 608615"/>
                  <a:gd name="connsiteY3" fmla="*/ 376411 h 606580"/>
                  <a:gd name="connsiteX4" fmla="*/ 38798 w 608615"/>
                  <a:gd name="connsiteY4" fmla="*/ 380765 h 606580"/>
                  <a:gd name="connsiteX5" fmla="*/ 48409 w 608615"/>
                  <a:gd name="connsiteY5" fmla="*/ 380765 h 606580"/>
                  <a:gd name="connsiteX6" fmla="*/ 61046 w 608615"/>
                  <a:gd name="connsiteY6" fmla="*/ 392496 h 606580"/>
                  <a:gd name="connsiteX7" fmla="*/ 75018 w 608615"/>
                  <a:gd name="connsiteY7" fmla="*/ 581341 h 606580"/>
                  <a:gd name="connsiteX8" fmla="*/ 152796 w 608615"/>
                  <a:gd name="connsiteY8" fmla="*/ 581341 h 606580"/>
                  <a:gd name="connsiteX9" fmla="*/ 166768 w 608615"/>
                  <a:gd name="connsiteY9" fmla="*/ 392496 h 606580"/>
                  <a:gd name="connsiteX10" fmla="*/ 179405 w 608615"/>
                  <a:gd name="connsiteY10" fmla="*/ 380765 h 606580"/>
                  <a:gd name="connsiteX11" fmla="*/ 189016 w 608615"/>
                  <a:gd name="connsiteY11" fmla="*/ 380765 h 606580"/>
                  <a:gd name="connsiteX12" fmla="*/ 198271 w 608615"/>
                  <a:gd name="connsiteY12" fmla="*/ 376411 h 606580"/>
                  <a:gd name="connsiteX13" fmla="*/ 202365 w 608615"/>
                  <a:gd name="connsiteY13" fmla="*/ 362636 h 606580"/>
                  <a:gd name="connsiteX14" fmla="*/ 185634 w 608615"/>
                  <a:gd name="connsiteY14" fmla="*/ 215826 h 606580"/>
                  <a:gd name="connsiteX15" fmla="*/ 146211 w 608615"/>
                  <a:gd name="connsiteY15" fmla="*/ 176901 h 606580"/>
                  <a:gd name="connsiteX16" fmla="*/ 329132 w 608615"/>
                  <a:gd name="connsiteY16" fmla="*/ 176837 h 606580"/>
                  <a:gd name="connsiteX17" fmla="*/ 455700 w 608615"/>
                  <a:gd name="connsiteY17" fmla="*/ 303299 h 606580"/>
                  <a:gd name="connsiteX18" fmla="*/ 329132 w 608615"/>
                  <a:gd name="connsiteY18" fmla="*/ 429673 h 606580"/>
                  <a:gd name="connsiteX19" fmla="*/ 252585 w 608615"/>
                  <a:gd name="connsiteY19" fmla="*/ 403456 h 606580"/>
                  <a:gd name="connsiteX20" fmla="*/ 250182 w 608615"/>
                  <a:gd name="connsiteY20" fmla="*/ 385682 h 606580"/>
                  <a:gd name="connsiteX21" fmla="*/ 267984 w 608615"/>
                  <a:gd name="connsiteY21" fmla="*/ 383372 h 606580"/>
                  <a:gd name="connsiteX22" fmla="*/ 329132 w 608615"/>
                  <a:gd name="connsiteY22" fmla="*/ 404434 h 606580"/>
                  <a:gd name="connsiteX23" fmla="*/ 430422 w 608615"/>
                  <a:gd name="connsiteY23" fmla="*/ 303299 h 606580"/>
                  <a:gd name="connsiteX24" fmla="*/ 329132 w 608615"/>
                  <a:gd name="connsiteY24" fmla="*/ 202165 h 606580"/>
                  <a:gd name="connsiteX25" fmla="*/ 258816 w 608615"/>
                  <a:gd name="connsiteY25" fmla="*/ 230781 h 606580"/>
                  <a:gd name="connsiteX26" fmla="*/ 240925 w 608615"/>
                  <a:gd name="connsiteY26" fmla="*/ 230426 h 606580"/>
                  <a:gd name="connsiteX27" fmla="*/ 241192 w 608615"/>
                  <a:gd name="connsiteY27" fmla="*/ 212563 h 606580"/>
                  <a:gd name="connsiteX28" fmla="*/ 329132 w 608615"/>
                  <a:gd name="connsiteY28" fmla="*/ 176837 h 606580"/>
                  <a:gd name="connsiteX29" fmla="*/ 81603 w 608615"/>
                  <a:gd name="connsiteY29" fmla="*/ 151574 h 606580"/>
                  <a:gd name="connsiteX30" fmla="*/ 146211 w 608615"/>
                  <a:gd name="connsiteY30" fmla="*/ 151574 h 606580"/>
                  <a:gd name="connsiteX31" fmla="*/ 210819 w 608615"/>
                  <a:gd name="connsiteY31" fmla="*/ 212982 h 606580"/>
                  <a:gd name="connsiteX32" fmla="*/ 227549 w 608615"/>
                  <a:gd name="connsiteY32" fmla="*/ 359793 h 606580"/>
                  <a:gd name="connsiteX33" fmla="*/ 217137 w 608615"/>
                  <a:gd name="connsiteY33" fmla="*/ 393296 h 606580"/>
                  <a:gd name="connsiteX34" fmla="*/ 191152 w 608615"/>
                  <a:gd name="connsiteY34" fmla="*/ 406004 h 606580"/>
                  <a:gd name="connsiteX35" fmla="*/ 177180 w 608615"/>
                  <a:gd name="connsiteY35" fmla="*/ 594938 h 606580"/>
                  <a:gd name="connsiteX36" fmla="*/ 164543 w 608615"/>
                  <a:gd name="connsiteY36" fmla="*/ 606580 h 606580"/>
                  <a:gd name="connsiteX37" fmla="*/ 63271 w 608615"/>
                  <a:gd name="connsiteY37" fmla="*/ 606580 h 606580"/>
                  <a:gd name="connsiteX38" fmla="*/ 50634 w 608615"/>
                  <a:gd name="connsiteY38" fmla="*/ 594938 h 606580"/>
                  <a:gd name="connsiteX39" fmla="*/ 36662 w 608615"/>
                  <a:gd name="connsiteY39" fmla="*/ 406004 h 606580"/>
                  <a:gd name="connsiteX40" fmla="*/ 10677 w 608615"/>
                  <a:gd name="connsiteY40" fmla="*/ 393296 h 606580"/>
                  <a:gd name="connsiteX41" fmla="*/ 265 w 608615"/>
                  <a:gd name="connsiteY41" fmla="*/ 359793 h 606580"/>
                  <a:gd name="connsiteX42" fmla="*/ 17084 w 608615"/>
                  <a:gd name="connsiteY42" fmla="*/ 212982 h 606580"/>
                  <a:gd name="connsiteX43" fmla="*/ 81603 w 608615"/>
                  <a:gd name="connsiteY43" fmla="*/ 151574 h 606580"/>
                  <a:gd name="connsiteX44" fmla="*/ 113916 w 608615"/>
                  <a:gd name="connsiteY44" fmla="*/ 25241 h 606580"/>
                  <a:gd name="connsiteX45" fmla="*/ 75923 w 608615"/>
                  <a:gd name="connsiteY45" fmla="*/ 63191 h 606580"/>
                  <a:gd name="connsiteX46" fmla="*/ 113916 w 608615"/>
                  <a:gd name="connsiteY46" fmla="*/ 101053 h 606580"/>
                  <a:gd name="connsiteX47" fmla="*/ 151909 w 608615"/>
                  <a:gd name="connsiteY47" fmla="*/ 63191 h 606580"/>
                  <a:gd name="connsiteX48" fmla="*/ 113916 w 608615"/>
                  <a:gd name="connsiteY48" fmla="*/ 25241 h 606580"/>
                  <a:gd name="connsiteX49" fmla="*/ 409385 w 608615"/>
                  <a:gd name="connsiteY49" fmla="*/ 24335 h 606580"/>
                  <a:gd name="connsiteX50" fmla="*/ 430612 w 608615"/>
                  <a:gd name="connsiteY50" fmla="*/ 28235 h 606580"/>
                  <a:gd name="connsiteX51" fmla="*/ 493358 w 608615"/>
                  <a:gd name="connsiteY51" fmla="*/ 65385 h 606580"/>
                  <a:gd name="connsiteX52" fmla="*/ 512404 w 608615"/>
                  <a:gd name="connsiteY52" fmla="*/ 103335 h 606580"/>
                  <a:gd name="connsiteX53" fmla="*/ 495227 w 608615"/>
                  <a:gd name="connsiteY53" fmla="*/ 141463 h 606580"/>
                  <a:gd name="connsiteX54" fmla="*/ 492023 w 608615"/>
                  <a:gd name="connsiteY54" fmla="*/ 173902 h 606580"/>
                  <a:gd name="connsiteX55" fmla="*/ 513650 w 608615"/>
                  <a:gd name="connsiteY55" fmla="*/ 212297 h 606580"/>
                  <a:gd name="connsiteX56" fmla="*/ 541864 w 608615"/>
                  <a:gd name="connsiteY56" fmla="*/ 225539 h 606580"/>
                  <a:gd name="connsiteX57" fmla="*/ 582894 w 608615"/>
                  <a:gd name="connsiteY57" fmla="*/ 228917 h 606580"/>
                  <a:gd name="connsiteX58" fmla="*/ 606212 w 608615"/>
                  <a:gd name="connsiteY58" fmla="*/ 265089 h 606580"/>
                  <a:gd name="connsiteX59" fmla="*/ 608615 w 608615"/>
                  <a:gd name="connsiteY59" fmla="*/ 302417 h 606580"/>
                  <a:gd name="connsiteX60" fmla="*/ 606212 w 608615"/>
                  <a:gd name="connsiteY60" fmla="*/ 339656 h 606580"/>
                  <a:gd name="connsiteX61" fmla="*/ 582894 w 608615"/>
                  <a:gd name="connsiteY61" fmla="*/ 375828 h 606580"/>
                  <a:gd name="connsiteX62" fmla="*/ 542131 w 608615"/>
                  <a:gd name="connsiteY62" fmla="*/ 379383 h 606580"/>
                  <a:gd name="connsiteX63" fmla="*/ 513650 w 608615"/>
                  <a:gd name="connsiteY63" fmla="*/ 392448 h 606580"/>
                  <a:gd name="connsiteX64" fmla="*/ 492023 w 608615"/>
                  <a:gd name="connsiteY64" fmla="*/ 430843 h 606580"/>
                  <a:gd name="connsiteX65" fmla="*/ 495227 w 608615"/>
                  <a:gd name="connsiteY65" fmla="*/ 463282 h 606580"/>
                  <a:gd name="connsiteX66" fmla="*/ 512404 w 608615"/>
                  <a:gd name="connsiteY66" fmla="*/ 501410 h 606580"/>
                  <a:gd name="connsiteX67" fmla="*/ 493358 w 608615"/>
                  <a:gd name="connsiteY67" fmla="*/ 539449 h 606580"/>
                  <a:gd name="connsiteX68" fmla="*/ 430612 w 608615"/>
                  <a:gd name="connsiteY68" fmla="*/ 576510 h 606580"/>
                  <a:gd name="connsiteX69" fmla="*/ 388692 w 608615"/>
                  <a:gd name="connsiteY69" fmla="*/ 574644 h 606580"/>
                  <a:gd name="connsiteX70" fmla="*/ 364483 w 608615"/>
                  <a:gd name="connsiteY70" fmla="*/ 540071 h 606580"/>
                  <a:gd name="connsiteX71" fmla="*/ 339029 w 608615"/>
                  <a:gd name="connsiteY71" fmla="*/ 521229 h 606580"/>
                  <a:gd name="connsiteX72" fmla="*/ 295952 w 608615"/>
                  <a:gd name="connsiteY72" fmla="*/ 521229 h 606580"/>
                  <a:gd name="connsiteX73" fmla="*/ 270497 w 608615"/>
                  <a:gd name="connsiteY73" fmla="*/ 540071 h 606580"/>
                  <a:gd name="connsiteX74" fmla="*/ 250917 w 608615"/>
                  <a:gd name="connsiteY74" fmla="*/ 571711 h 606580"/>
                  <a:gd name="connsiteX75" fmla="*/ 223504 w 608615"/>
                  <a:gd name="connsiteY75" fmla="*/ 580421 h 606580"/>
                  <a:gd name="connsiteX76" fmla="*/ 215138 w 608615"/>
                  <a:gd name="connsiteY76" fmla="*/ 579710 h 606580"/>
                  <a:gd name="connsiteX77" fmla="*/ 204903 w 608615"/>
                  <a:gd name="connsiteY77" fmla="*/ 565045 h 606580"/>
                  <a:gd name="connsiteX78" fmla="*/ 219499 w 608615"/>
                  <a:gd name="connsiteY78" fmla="*/ 554825 h 606580"/>
                  <a:gd name="connsiteX79" fmla="*/ 236232 w 608615"/>
                  <a:gd name="connsiteY79" fmla="*/ 551003 h 606580"/>
                  <a:gd name="connsiteX80" fmla="*/ 245488 w 608615"/>
                  <a:gd name="connsiteY80" fmla="*/ 535983 h 606580"/>
                  <a:gd name="connsiteX81" fmla="*/ 298533 w 608615"/>
                  <a:gd name="connsiteY81" fmla="*/ 496077 h 606580"/>
                  <a:gd name="connsiteX82" fmla="*/ 336359 w 608615"/>
                  <a:gd name="connsiteY82" fmla="*/ 496077 h 606580"/>
                  <a:gd name="connsiteX83" fmla="*/ 389404 w 608615"/>
                  <a:gd name="connsiteY83" fmla="*/ 535983 h 606580"/>
                  <a:gd name="connsiteX84" fmla="*/ 400885 w 608615"/>
                  <a:gd name="connsiteY84" fmla="*/ 552425 h 606580"/>
                  <a:gd name="connsiteX85" fmla="*/ 420465 w 608615"/>
                  <a:gd name="connsiteY85" fmla="*/ 553225 h 606580"/>
                  <a:gd name="connsiteX86" fmla="*/ 477782 w 608615"/>
                  <a:gd name="connsiteY86" fmla="*/ 519363 h 606580"/>
                  <a:gd name="connsiteX87" fmla="*/ 487039 w 608615"/>
                  <a:gd name="connsiteY87" fmla="*/ 500877 h 606580"/>
                  <a:gd name="connsiteX88" fmla="*/ 478850 w 608615"/>
                  <a:gd name="connsiteY88" fmla="*/ 482568 h 606580"/>
                  <a:gd name="connsiteX89" fmla="*/ 471285 w 608615"/>
                  <a:gd name="connsiteY89" fmla="*/ 416356 h 606580"/>
                  <a:gd name="connsiteX90" fmla="*/ 490421 w 608615"/>
                  <a:gd name="connsiteY90" fmla="*/ 382227 h 606580"/>
                  <a:gd name="connsiteX91" fmla="*/ 550942 w 608615"/>
                  <a:gd name="connsiteY91" fmla="*/ 355654 h 606580"/>
                  <a:gd name="connsiteX92" fmla="*/ 569899 w 608615"/>
                  <a:gd name="connsiteY92" fmla="*/ 354143 h 606580"/>
                  <a:gd name="connsiteX93" fmla="*/ 581113 w 608615"/>
                  <a:gd name="connsiteY93" fmla="*/ 336545 h 606580"/>
                  <a:gd name="connsiteX94" fmla="*/ 583250 w 608615"/>
                  <a:gd name="connsiteY94" fmla="*/ 302328 h 606580"/>
                  <a:gd name="connsiteX95" fmla="*/ 581113 w 608615"/>
                  <a:gd name="connsiteY95" fmla="*/ 268200 h 606580"/>
                  <a:gd name="connsiteX96" fmla="*/ 569899 w 608615"/>
                  <a:gd name="connsiteY96" fmla="*/ 250602 h 606580"/>
                  <a:gd name="connsiteX97" fmla="*/ 551209 w 608615"/>
                  <a:gd name="connsiteY97" fmla="*/ 249003 h 606580"/>
                  <a:gd name="connsiteX98" fmla="*/ 490421 w 608615"/>
                  <a:gd name="connsiteY98" fmla="*/ 222429 h 606580"/>
                  <a:gd name="connsiteX99" fmla="*/ 471374 w 608615"/>
                  <a:gd name="connsiteY99" fmla="*/ 188389 h 606580"/>
                  <a:gd name="connsiteX100" fmla="*/ 478939 w 608615"/>
                  <a:gd name="connsiteY100" fmla="*/ 122177 h 606580"/>
                  <a:gd name="connsiteX101" fmla="*/ 487039 w 608615"/>
                  <a:gd name="connsiteY101" fmla="*/ 103868 h 606580"/>
                  <a:gd name="connsiteX102" fmla="*/ 477782 w 608615"/>
                  <a:gd name="connsiteY102" fmla="*/ 85293 h 606580"/>
                  <a:gd name="connsiteX103" fmla="*/ 420554 w 608615"/>
                  <a:gd name="connsiteY103" fmla="*/ 51431 h 606580"/>
                  <a:gd name="connsiteX104" fmla="*/ 400885 w 608615"/>
                  <a:gd name="connsiteY104" fmla="*/ 52320 h 606580"/>
                  <a:gd name="connsiteX105" fmla="*/ 389404 w 608615"/>
                  <a:gd name="connsiteY105" fmla="*/ 68762 h 606580"/>
                  <a:gd name="connsiteX106" fmla="*/ 336359 w 608615"/>
                  <a:gd name="connsiteY106" fmla="*/ 108667 h 606580"/>
                  <a:gd name="connsiteX107" fmla="*/ 298622 w 608615"/>
                  <a:gd name="connsiteY107" fmla="*/ 108667 h 606580"/>
                  <a:gd name="connsiteX108" fmla="*/ 245488 w 608615"/>
                  <a:gd name="connsiteY108" fmla="*/ 68762 h 606580"/>
                  <a:gd name="connsiteX109" fmla="*/ 234986 w 608615"/>
                  <a:gd name="connsiteY109" fmla="*/ 52942 h 606580"/>
                  <a:gd name="connsiteX110" fmla="*/ 216117 w 608615"/>
                  <a:gd name="connsiteY110" fmla="*/ 50987 h 606580"/>
                  <a:gd name="connsiteX111" fmla="*/ 200008 w 608615"/>
                  <a:gd name="connsiteY111" fmla="*/ 43166 h 606580"/>
                  <a:gd name="connsiteX112" fmla="*/ 207929 w 608615"/>
                  <a:gd name="connsiteY112" fmla="*/ 27079 h 606580"/>
                  <a:gd name="connsiteX113" fmla="*/ 247980 w 608615"/>
                  <a:gd name="connsiteY113" fmla="*/ 31257 h 606580"/>
                  <a:gd name="connsiteX114" fmla="*/ 270497 w 608615"/>
                  <a:gd name="connsiteY114" fmla="*/ 64674 h 606580"/>
                  <a:gd name="connsiteX115" fmla="*/ 295863 w 608615"/>
                  <a:gd name="connsiteY115" fmla="*/ 83516 h 606580"/>
                  <a:gd name="connsiteX116" fmla="*/ 339029 w 608615"/>
                  <a:gd name="connsiteY116" fmla="*/ 83516 h 606580"/>
                  <a:gd name="connsiteX117" fmla="*/ 364483 w 608615"/>
                  <a:gd name="connsiteY117" fmla="*/ 64674 h 606580"/>
                  <a:gd name="connsiteX118" fmla="*/ 388692 w 608615"/>
                  <a:gd name="connsiteY118" fmla="*/ 30101 h 606580"/>
                  <a:gd name="connsiteX119" fmla="*/ 409385 w 608615"/>
                  <a:gd name="connsiteY119" fmla="*/ 24335 h 606580"/>
                  <a:gd name="connsiteX120" fmla="*/ 113916 w 608615"/>
                  <a:gd name="connsiteY120" fmla="*/ 0 h 606580"/>
                  <a:gd name="connsiteX121" fmla="*/ 177178 w 608615"/>
                  <a:gd name="connsiteY121" fmla="*/ 63191 h 606580"/>
                  <a:gd name="connsiteX122" fmla="*/ 113916 w 608615"/>
                  <a:gd name="connsiteY122" fmla="*/ 126383 h 606580"/>
                  <a:gd name="connsiteX123" fmla="*/ 50654 w 608615"/>
                  <a:gd name="connsiteY123" fmla="*/ 63191 h 606580"/>
                  <a:gd name="connsiteX124" fmla="*/ 113916 w 608615"/>
                  <a:gd name="connsiteY12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08615" h="606580">
                    <a:moveTo>
                      <a:pt x="81603" y="176901"/>
                    </a:moveTo>
                    <a:cubicBezTo>
                      <a:pt x="61669" y="176901"/>
                      <a:pt x="44761" y="193609"/>
                      <a:pt x="42180" y="215826"/>
                    </a:cubicBezTo>
                    <a:lnTo>
                      <a:pt x="25449" y="362636"/>
                    </a:lnTo>
                    <a:cubicBezTo>
                      <a:pt x="24827" y="367791"/>
                      <a:pt x="26339" y="372767"/>
                      <a:pt x="29543" y="376411"/>
                    </a:cubicBezTo>
                    <a:cubicBezTo>
                      <a:pt x="30967" y="378011"/>
                      <a:pt x="34171" y="380765"/>
                      <a:pt x="38798" y="380765"/>
                    </a:cubicBezTo>
                    <a:lnTo>
                      <a:pt x="48409" y="380765"/>
                    </a:lnTo>
                    <a:cubicBezTo>
                      <a:pt x="55084" y="380765"/>
                      <a:pt x="60512" y="385920"/>
                      <a:pt x="61046" y="392496"/>
                    </a:cubicBezTo>
                    <a:lnTo>
                      <a:pt x="75018" y="581341"/>
                    </a:lnTo>
                    <a:lnTo>
                      <a:pt x="152796" y="581341"/>
                    </a:lnTo>
                    <a:lnTo>
                      <a:pt x="166768" y="392496"/>
                    </a:lnTo>
                    <a:cubicBezTo>
                      <a:pt x="167213" y="385920"/>
                      <a:pt x="172730" y="380765"/>
                      <a:pt x="179405" y="380765"/>
                    </a:cubicBezTo>
                    <a:lnTo>
                      <a:pt x="189016" y="380765"/>
                    </a:lnTo>
                    <a:cubicBezTo>
                      <a:pt x="193643" y="380765"/>
                      <a:pt x="196847" y="378011"/>
                      <a:pt x="198271" y="376411"/>
                    </a:cubicBezTo>
                    <a:cubicBezTo>
                      <a:pt x="201475" y="372767"/>
                      <a:pt x="202987" y="367791"/>
                      <a:pt x="202365" y="362636"/>
                    </a:cubicBezTo>
                    <a:lnTo>
                      <a:pt x="185634" y="215826"/>
                    </a:lnTo>
                    <a:cubicBezTo>
                      <a:pt x="183053" y="193609"/>
                      <a:pt x="166145" y="176901"/>
                      <a:pt x="146211" y="176901"/>
                    </a:cubicBezTo>
                    <a:close/>
                    <a:moveTo>
                      <a:pt x="329132" y="176837"/>
                    </a:moveTo>
                    <a:cubicBezTo>
                      <a:pt x="398913" y="176837"/>
                      <a:pt x="455700" y="233536"/>
                      <a:pt x="455700" y="303299"/>
                    </a:cubicBezTo>
                    <a:cubicBezTo>
                      <a:pt x="455700" y="372974"/>
                      <a:pt x="398913" y="429673"/>
                      <a:pt x="329132" y="429673"/>
                    </a:cubicBezTo>
                    <a:cubicBezTo>
                      <a:pt x="301539" y="429673"/>
                      <a:pt x="275104" y="420608"/>
                      <a:pt x="252585" y="403456"/>
                    </a:cubicBezTo>
                    <a:cubicBezTo>
                      <a:pt x="247067" y="399190"/>
                      <a:pt x="245999" y="391281"/>
                      <a:pt x="250182" y="385682"/>
                    </a:cubicBezTo>
                    <a:cubicBezTo>
                      <a:pt x="254455" y="380172"/>
                      <a:pt x="262465" y="379106"/>
                      <a:pt x="267984" y="383372"/>
                    </a:cubicBezTo>
                    <a:cubicBezTo>
                      <a:pt x="286052" y="397146"/>
                      <a:pt x="307147" y="404434"/>
                      <a:pt x="329132" y="404434"/>
                    </a:cubicBezTo>
                    <a:cubicBezTo>
                      <a:pt x="384939" y="404434"/>
                      <a:pt x="430422" y="359021"/>
                      <a:pt x="430422" y="303299"/>
                    </a:cubicBezTo>
                    <a:cubicBezTo>
                      <a:pt x="430422" y="247489"/>
                      <a:pt x="384939" y="202165"/>
                      <a:pt x="329132" y="202165"/>
                    </a:cubicBezTo>
                    <a:cubicBezTo>
                      <a:pt x="302874" y="202165"/>
                      <a:pt x="277863" y="212296"/>
                      <a:pt x="258816" y="230781"/>
                    </a:cubicBezTo>
                    <a:cubicBezTo>
                      <a:pt x="253831" y="235580"/>
                      <a:pt x="245821" y="235491"/>
                      <a:pt x="240925" y="230426"/>
                    </a:cubicBezTo>
                    <a:cubicBezTo>
                      <a:pt x="236030" y="225449"/>
                      <a:pt x="236208" y="217451"/>
                      <a:pt x="241192" y="212563"/>
                    </a:cubicBezTo>
                    <a:cubicBezTo>
                      <a:pt x="265046" y="189545"/>
                      <a:pt x="296288" y="176837"/>
                      <a:pt x="329132" y="176837"/>
                    </a:cubicBezTo>
                    <a:close/>
                    <a:moveTo>
                      <a:pt x="81603" y="151574"/>
                    </a:moveTo>
                    <a:lnTo>
                      <a:pt x="146211" y="151574"/>
                    </a:lnTo>
                    <a:cubicBezTo>
                      <a:pt x="179049" y="151574"/>
                      <a:pt x="206814" y="177968"/>
                      <a:pt x="210819" y="212982"/>
                    </a:cubicBezTo>
                    <a:lnTo>
                      <a:pt x="227549" y="359793"/>
                    </a:lnTo>
                    <a:cubicBezTo>
                      <a:pt x="228973" y="372056"/>
                      <a:pt x="225146" y="384320"/>
                      <a:pt x="217137" y="393296"/>
                    </a:cubicBezTo>
                    <a:cubicBezTo>
                      <a:pt x="210285" y="401027"/>
                      <a:pt x="201119" y="405471"/>
                      <a:pt x="191152" y="406004"/>
                    </a:cubicBezTo>
                    <a:lnTo>
                      <a:pt x="177180" y="594938"/>
                    </a:lnTo>
                    <a:cubicBezTo>
                      <a:pt x="176646" y="601515"/>
                      <a:pt x="171129" y="606580"/>
                      <a:pt x="164543" y="606580"/>
                    </a:cubicBezTo>
                    <a:lnTo>
                      <a:pt x="63271" y="606580"/>
                    </a:lnTo>
                    <a:cubicBezTo>
                      <a:pt x="56685" y="606580"/>
                      <a:pt x="51168" y="601515"/>
                      <a:pt x="50634" y="594938"/>
                    </a:cubicBezTo>
                    <a:lnTo>
                      <a:pt x="36662" y="406004"/>
                    </a:lnTo>
                    <a:cubicBezTo>
                      <a:pt x="26695" y="405471"/>
                      <a:pt x="17529" y="400939"/>
                      <a:pt x="10677" y="393296"/>
                    </a:cubicBezTo>
                    <a:cubicBezTo>
                      <a:pt x="2668" y="384320"/>
                      <a:pt x="-1070" y="372056"/>
                      <a:pt x="265" y="359793"/>
                    </a:cubicBezTo>
                    <a:lnTo>
                      <a:pt x="17084" y="212982"/>
                    </a:lnTo>
                    <a:cubicBezTo>
                      <a:pt x="21000" y="177968"/>
                      <a:pt x="48765" y="151574"/>
                      <a:pt x="81603" y="151574"/>
                    </a:cubicBezTo>
                    <a:close/>
                    <a:moveTo>
                      <a:pt x="113916" y="25241"/>
                    </a:moveTo>
                    <a:cubicBezTo>
                      <a:pt x="93007" y="25241"/>
                      <a:pt x="75923" y="42217"/>
                      <a:pt x="75923" y="63191"/>
                    </a:cubicBezTo>
                    <a:cubicBezTo>
                      <a:pt x="75923" y="84078"/>
                      <a:pt x="93007" y="101053"/>
                      <a:pt x="113916" y="101053"/>
                    </a:cubicBezTo>
                    <a:cubicBezTo>
                      <a:pt x="134825" y="101053"/>
                      <a:pt x="151909" y="84078"/>
                      <a:pt x="151909" y="63191"/>
                    </a:cubicBezTo>
                    <a:cubicBezTo>
                      <a:pt x="151909" y="42217"/>
                      <a:pt x="134825" y="25241"/>
                      <a:pt x="113916" y="25241"/>
                    </a:cubicBezTo>
                    <a:close/>
                    <a:moveTo>
                      <a:pt x="409385" y="24335"/>
                    </a:moveTo>
                    <a:cubicBezTo>
                      <a:pt x="416527" y="24013"/>
                      <a:pt x="423758" y="25302"/>
                      <a:pt x="430612" y="28235"/>
                    </a:cubicBezTo>
                    <a:cubicBezTo>
                      <a:pt x="452862" y="37833"/>
                      <a:pt x="473955" y="50365"/>
                      <a:pt x="493358" y="65385"/>
                    </a:cubicBezTo>
                    <a:cubicBezTo>
                      <a:pt x="505106" y="74539"/>
                      <a:pt x="512048" y="88404"/>
                      <a:pt x="512404" y="103335"/>
                    </a:cubicBezTo>
                    <a:cubicBezTo>
                      <a:pt x="512671" y="118177"/>
                      <a:pt x="506441" y="132042"/>
                      <a:pt x="495227" y="141463"/>
                    </a:cubicBezTo>
                    <a:cubicBezTo>
                      <a:pt x="485971" y="149284"/>
                      <a:pt x="484547" y="163237"/>
                      <a:pt x="492023" y="173902"/>
                    </a:cubicBezTo>
                    <a:cubicBezTo>
                      <a:pt x="500478" y="185901"/>
                      <a:pt x="507687" y="198788"/>
                      <a:pt x="513650" y="212297"/>
                    </a:cubicBezTo>
                    <a:cubicBezTo>
                      <a:pt x="518634" y="223851"/>
                      <a:pt x="531094" y="229716"/>
                      <a:pt x="541864" y="225539"/>
                    </a:cubicBezTo>
                    <a:cubicBezTo>
                      <a:pt x="555570" y="220207"/>
                      <a:pt x="570433" y="221540"/>
                      <a:pt x="582894" y="228917"/>
                    </a:cubicBezTo>
                    <a:cubicBezTo>
                      <a:pt x="595799" y="236649"/>
                      <a:pt x="604343" y="249891"/>
                      <a:pt x="606212" y="265089"/>
                    </a:cubicBezTo>
                    <a:cubicBezTo>
                      <a:pt x="607814" y="277354"/>
                      <a:pt x="608615" y="289885"/>
                      <a:pt x="608615" y="302417"/>
                    </a:cubicBezTo>
                    <a:cubicBezTo>
                      <a:pt x="608615" y="314860"/>
                      <a:pt x="607814" y="327391"/>
                      <a:pt x="606212" y="339656"/>
                    </a:cubicBezTo>
                    <a:cubicBezTo>
                      <a:pt x="604343" y="354943"/>
                      <a:pt x="595799" y="368096"/>
                      <a:pt x="582894" y="375828"/>
                    </a:cubicBezTo>
                    <a:cubicBezTo>
                      <a:pt x="570433" y="383205"/>
                      <a:pt x="555659" y="384538"/>
                      <a:pt x="542131" y="379383"/>
                    </a:cubicBezTo>
                    <a:cubicBezTo>
                      <a:pt x="531094" y="375117"/>
                      <a:pt x="518634" y="380894"/>
                      <a:pt x="513650" y="392448"/>
                    </a:cubicBezTo>
                    <a:cubicBezTo>
                      <a:pt x="507776" y="405957"/>
                      <a:pt x="500478" y="418844"/>
                      <a:pt x="492023" y="430843"/>
                    </a:cubicBezTo>
                    <a:cubicBezTo>
                      <a:pt x="484547" y="441508"/>
                      <a:pt x="485971" y="455461"/>
                      <a:pt x="495227" y="463282"/>
                    </a:cubicBezTo>
                    <a:cubicBezTo>
                      <a:pt x="506441" y="472703"/>
                      <a:pt x="512671" y="486657"/>
                      <a:pt x="512404" y="501410"/>
                    </a:cubicBezTo>
                    <a:cubicBezTo>
                      <a:pt x="512048" y="516430"/>
                      <a:pt x="505106" y="530295"/>
                      <a:pt x="493358" y="539449"/>
                    </a:cubicBezTo>
                    <a:cubicBezTo>
                      <a:pt x="473955" y="554469"/>
                      <a:pt x="452862" y="566912"/>
                      <a:pt x="430612" y="576510"/>
                    </a:cubicBezTo>
                    <a:cubicBezTo>
                      <a:pt x="416905" y="582376"/>
                      <a:pt x="401686" y="581754"/>
                      <a:pt x="388692" y="574644"/>
                    </a:cubicBezTo>
                    <a:cubicBezTo>
                      <a:pt x="375697" y="567534"/>
                      <a:pt x="366886" y="554913"/>
                      <a:pt x="364483" y="540071"/>
                    </a:cubicBezTo>
                    <a:cubicBezTo>
                      <a:pt x="362436" y="527984"/>
                      <a:pt x="351667" y="519807"/>
                      <a:pt x="339029" y="521229"/>
                    </a:cubicBezTo>
                    <a:cubicBezTo>
                      <a:pt x="324788" y="522740"/>
                      <a:pt x="310103" y="522740"/>
                      <a:pt x="295952" y="521229"/>
                    </a:cubicBezTo>
                    <a:cubicBezTo>
                      <a:pt x="283225" y="519807"/>
                      <a:pt x="272455" y="527984"/>
                      <a:pt x="270497" y="540071"/>
                    </a:cubicBezTo>
                    <a:cubicBezTo>
                      <a:pt x="268361" y="553047"/>
                      <a:pt x="261508" y="564245"/>
                      <a:pt x="250917" y="571711"/>
                    </a:cubicBezTo>
                    <a:cubicBezTo>
                      <a:pt x="242729" y="577399"/>
                      <a:pt x="233206" y="580421"/>
                      <a:pt x="223504" y="580421"/>
                    </a:cubicBezTo>
                    <a:cubicBezTo>
                      <a:pt x="220745" y="580421"/>
                      <a:pt x="217897" y="580154"/>
                      <a:pt x="215138" y="579710"/>
                    </a:cubicBezTo>
                    <a:cubicBezTo>
                      <a:pt x="208285" y="578465"/>
                      <a:pt x="203657" y="571889"/>
                      <a:pt x="204903" y="565045"/>
                    </a:cubicBezTo>
                    <a:cubicBezTo>
                      <a:pt x="206060" y="558113"/>
                      <a:pt x="212824" y="553491"/>
                      <a:pt x="219499" y="554825"/>
                    </a:cubicBezTo>
                    <a:cubicBezTo>
                      <a:pt x="225374" y="555802"/>
                      <a:pt x="231337" y="554469"/>
                      <a:pt x="236232" y="551003"/>
                    </a:cubicBezTo>
                    <a:cubicBezTo>
                      <a:pt x="241216" y="547537"/>
                      <a:pt x="244509" y="542204"/>
                      <a:pt x="245488" y="535983"/>
                    </a:cubicBezTo>
                    <a:cubicBezTo>
                      <a:pt x="249671" y="510387"/>
                      <a:pt x="272277" y="493233"/>
                      <a:pt x="298533" y="496077"/>
                    </a:cubicBezTo>
                    <a:cubicBezTo>
                      <a:pt x="310993" y="497411"/>
                      <a:pt x="323987" y="497411"/>
                      <a:pt x="336359" y="496077"/>
                    </a:cubicBezTo>
                    <a:cubicBezTo>
                      <a:pt x="361902" y="493145"/>
                      <a:pt x="385310" y="510831"/>
                      <a:pt x="389404" y="535983"/>
                    </a:cubicBezTo>
                    <a:cubicBezTo>
                      <a:pt x="390561" y="543093"/>
                      <a:pt x="394744" y="549048"/>
                      <a:pt x="400885" y="552425"/>
                    </a:cubicBezTo>
                    <a:cubicBezTo>
                      <a:pt x="406848" y="555713"/>
                      <a:pt x="414057" y="555980"/>
                      <a:pt x="420465" y="553225"/>
                    </a:cubicBezTo>
                    <a:cubicBezTo>
                      <a:pt x="440847" y="544515"/>
                      <a:pt x="460071" y="533139"/>
                      <a:pt x="477782" y="519363"/>
                    </a:cubicBezTo>
                    <a:cubicBezTo>
                      <a:pt x="483568" y="514919"/>
                      <a:pt x="486861" y="508165"/>
                      <a:pt x="487039" y="500877"/>
                    </a:cubicBezTo>
                    <a:cubicBezTo>
                      <a:pt x="487217" y="493767"/>
                      <a:pt x="484191" y="487101"/>
                      <a:pt x="478850" y="482568"/>
                    </a:cubicBezTo>
                    <a:cubicBezTo>
                      <a:pt x="459448" y="466215"/>
                      <a:pt x="456244" y="437775"/>
                      <a:pt x="471285" y="416356"/>
                    </a:cubicBezTo>
                    <a:cubicBezTo>
                      <a:pt x="478761" y="405691"/>
                      <a:pt x="485170" y="394226"/>
                      <a:pt x="490421" y="382227"/>
                    </a:cubicBezTo>
                    <a:cubicBezTo>
                      <a:pt x="500923" y="358320"/>
                      <a:pt x="527445" y="346588"/>
                      <a:pt x="550942" y="355654"/>
                    </a:cubicBezTo>
                    <a:cubicBezTo>
                      <a:pt x="557439" y="358142"/>
                      <a:pt x="564114" y="357520"/>
                      <a:pt x="569899" y="354143"/>
                    </a:cubicBezTo>
                    <a:cubicBezTo>
                      <a:pt x="576040" y="350410"/>
                      <a:pt x="580134" y="344011"/>
                      <a:pt x="581113" y="336545"/>
                    </a:cubicBezTo>
                    <a:cubicBezTo>
                      <a:pt x="582538" y="325258"/>
                      <a:pt x="583250" y="313793"/>
                      <a:pt x="583250" y="302328"/>
                    </a:cubicBezTo>
                    <a:cubicBezTo>
                      <a:pt x="583250" y="290952"/>
                      <a:pt x="582538" y="279487"/>
                      <a:pt x="581113" y="268200"/>
                    </a:cubicBezTo>
                    <a:cubicBezTo>
                      <a:pt x="580134" y="260734"/>
                      <a:pt x="576040" y="254335"/>
                      <a:pt x="569899" y="250602"/>
                    </a:cubicBezTo>
                    <a:cubicBezTo>
                      <a:pt x="564114" y="247136"/>
                      <a:pt x="557528" y="246603"/>
                      <a:pt x="551209" y="249003"/>
                    </a:cubicBezTo>
                    <a:cubicBezTo>
                      <a:pt x="527445" y="258068"/>
                      <a:pt x="500923" y="246425"/>
                      <a:pt x="490421" y="222429"/>
                    </a:cubicBezTo>
                    <a:cubicBezTo>
                      <a:pt x="485170" y="210430"/>
                      <a:pt x="478761" y="199054"/>
                      <a:pt x="471374" y="188389"/>
                    </a:cubicBezTo>
                    <a:cubicBezTo>
                      <a:pt x="456244" y="166970"/>
                      <a:pt x="459537" y="138530"/>
                      <a:pt x="478939" y="122177"/>
                    </a:cubicBezTo>
                    <a:cubicBezTo>
                      <a:pt x="484280" y="117644"/>
                      <a:pt x="487217" y="110978"/>
                      <a:pt x="487039" y="103868"/>
                    </a:cubicBezTo>
                    <a:cubicBezTo>
                      <a:pt x="486861" y="96491"/>
                      <a:pt x="483568" y="89737"/>
                      <a:pt x="477782" y="85293"/>
                    </a:cubicBezTo>
                    <a:cubicBezTo>
                      <a:pt x="460160" y="71606"/>
                      <a:pt x="440847" y="60230"/>
                      <a:pt x="420554" y="51431"/>
                    </a:cubicBezTo>
                    <a:cubicBezTo>
                      <a:pt x="414057" y="48676"/>
                      <a:pt x="406937" y="49032"/>
                      <a:pt x="400885" y="52320"/>
                    </a:cubicBezTo>
                    <a:cubicBezTo>
                      <a:pt x="394744" y="55697"/>
                      <a:pt x="390561" y="61652"/>
                      <a:pt x="389404" y="68762"/>
                    </a:cubicBezTo>
                    <a:cubicBezTo>
                      <a:pt x="385399" y="93914"/>
                      <a:pt x="362436" y="111600"/>
                      <a:pt x="336359" y="108667"/>
                    </a:cubicBezTo>
                    <a:cubicBezTo>
                      <a:pt x="323987" y="107334"/>
                      <a:pt x="310993" y="107334"/>
                      <a:pt x="298622" y="108667"/>
                    </a:cubicBezTo>
                    <a:cubicBezTo>
                      <a:pt x="272366" y="111512"/>
                      <a:pt x="249671" y="94270"/>
                      <a:pt x="245488" y="68762"/>
                    </a:cubicBezTo>
                    <a:cubicBezTo>
                      <a:pt x="244420" y="61919"/>
                      <a:pt x="240682" y="56320"/>
                      <a:pt x="234986" y="52942"/>
                    </a:cubicBezTo>
                    <a:cubicBezTo>
                      <a:pt x="229290" y="49565"/>
                      <a:pt x="222436" y="48854"/>
                      <a:pt x="216117" y="50987"/>
                    </a:cubicBezTo>
                    <a:cubicBezTo>
                      <a:pt x="209442" y="53209"/>
                      <a:pt x="202233" y="49743"/>
                      <a:pt x="200008" y="43166"/>
                    </a:cubicBezTo>
                    <a:cubicBezTo>
                      <a:pt x="197783" y="36589"/>
                      <a:pt x="201254" y="29390"/>
                      <a:pt x="207929" y="27079"/>
                    </a:cubicBezTo>
                    <a:cubicBezTo>
                      <a:pt x="221279" y="22547"/>
                      <a:pt x="235876" y="24058"/>
                      <a:pt x="247980" y="31257"/>
                    </a:cubicBezTo>
                    <a:cubicBezTo>
                      <a:pt x="259995" y="38456"/>
                      <a:pt x="268183" y="50632"/>
                      <a:pt x="270497" y="64674"/>
                    </a:cubicBezTo>
                    <a:cubicBezTo>
                      <a:pt x="272455" y="76761"/>
                      <a:pt x="283314" y="84849"/>
                      <a:pt x="295863" y="83516"/>
                    </a:cubicBezTo>
                    <a:cubicBezTo>
                      <a:pt x="310103" y="82005"/>
                      <a:pt x="324877" y="82005"/>
                      <a:pt x="339029" y="83516"/>
                    </a:cubicBezTo>
                    <a:cubicBezTo>
                      <a:pt x="351578" y="84938"/>
                      <a:pt x="362436" y="76761"/>
                      <a:pt x="364483" y="64674"/>
                    </a:cubicBezTo>
                    <a:cubicBezTo>
                      <a:pt x="366886" y="49832"/>
                      <a:pt x="375697" y="37300"/>
                      <a:pt x="388692" y="30101"/>
                    </a:cubicBezTo>
                    <a:cubicBezTo>
                      <a:pt x="395189" y="26591"/>
                      <a:pt x="402242" y="24658"/>
                      <a:pt x="409385" y="24335"/>
                    </a:cubicBezTo>
                    <a:close/>
                    <a:moveTo>
                      <a:pt x="113916" y="0"/>
                    </a:moveTo>
                    <a:cubicBezTo>
                      <a:pt x="148795" y="0"/>
                      <a:pt x="177178" y="28352"/>
                      <a:pt x="177178" y="63191"/>
                    </a:cubicBezTo>
                    <a:cubicBezTo>
                      <a:pt x="177178" y="98031"/>
                      <a:pt x="148795" y="126383"/>
                      <a:pt x="113916" y="126383"/>
                    </a:cubicBezTo>
                    <a:cubicBezTo>
                      <a:pt x="79037" y="126383"/>
                      <a:pt x="50654" y="98031"/>
                      <a:pt x="50654" y="63191"/>
                    </a:cubicBezTo>
                    <a:cubicBezTo>
                      <a:pt x="50654" y="28352"/>
                      <a:pt x="79037" y="0"/>
                      <a:pt x="113916" y="0"/>
                    </a:cubicBezTo>
                    <a:close/>
                  </a:path>
                </a:pathLst>
              </a:custGeom>
              <a:solidFill>
                <a:srgbClr val="FFFFFF"/>
              </a:solidFill>
              <a:ln w="28575">
                <a:noFill/>
              </a:ln>
            </p:spPr>
            <p:style>
              <a:lnRef idx="2">
                <a:srgbClr val="E53238">
                  <a:shade val="50000"/>
                </a:srgbClr>
              </a:lnRef>
              <a:fillRef idx="1">
                <a:srgbClr val="E53238"/>
              </a:fillRef>
              <a:effectRef idx="0">
                <a:srgbClr val="E53238"/>
              </a:effectRef>
              <a:fontRef idx="minor">
                <a:srgbClr val="FFFFFF"/>
              </a:fontRef>
            </p:style>
            <p:txBody>
              <a:bodyPr rtlCol="0" anchor="ctr"/>
              <a:lstStyle>
                <a:defPPr>
                  <a:defRPr lang="en-US"/>
                </a:defPPr>
                <a:lvl1pPr marL="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1pPr>
                <a:lvl2pPr marL="457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2pPr>
                <a:lvl3pPr marL="914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3pPr>
                <a:lvl4pPr marL="1371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4pPr>
                <a:lvl5pPr marL="18288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5pPr>
                <a:lvl6pPr marL="22860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6pPr>
                <a:lvl7pPr marL="27432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7pPr>
                <a:lvl8pPr marL="32004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8pPr>
                <a:lvl9pPr marL="3657600" algn="l" defTabSz="457200" rtl="0" eaLnBrk="1" latinLnBrk="0" hangingPunct="1">
                  <a:defRPr sz="1800" kern="1200">
                    <a:solidFill>
                      <a:srgbClr val="FFFFFF"/>
                    </a:solidFill>
                    <a:latin typeface="微软雅黑" panose="020B0503020204020204" pitchFamily="34" charset="-122"/>
                    <a:ea typeface="微软雅黑" panose="020B0503020204020204" pitchFamily="34" charset="-122"/>
                    <a:cs typeface="+mn-ea"/>
                  </a:defRPr>
                </a:lvl9pPr>
              </a:lstStyle>
              <a:p>
                <a:pPr algn="ctr"/>
                <a:endParaRPr lang="zh-CN" altLang="en-US">
                  <a:cs typeface="微软雅黑" panose="020B0503020204020204" pitchFamily="34" charset="-122"/>
                  <a:sym typeface="微软雅黑" panose="020B0503020204020204" pitchFamily="34" charset="-122"/>
                </a:endParaRPr>
              </a:p>
            </p:txBody>
          </p:sp>
        </p:grpSp>
      </p:grpSp>
      <p:sp>
        <p:nvSpPr>
          <p:cNvPr id="2" name="文本框 1"/>
          <p:cNvSpPr txBox="1"/>
          <p:nvPr/>
        </p:nvSpPr>
        <p:spPr>
          <a:xfrm>
            <a:off x="2861945" y="2477135"/>
            <a:ext cx="1503680" cy="398780"/>
          </a:xfrm>
          <a:prstGeom prst="rect">
            <a:avLst/>
          </a:prstGeom>
          <a:noFill/>
        </p:spPr>
        <p:txBody>
          <a:bodyPr wrap="none" rtlCol="0" anchor="t">
            <a:spAutoFit/>
          </a:bodyPr>
          <a:lstStyle/>
          <a:p>
            <a:pPr algn="r"/>
            <a:r>
              <a:rPr lang="zh-CN" altLang="en-US" sz="2000" spc="600" dirty="0">
                <a:cs typeface="+mn-ea"/>
                <a:sym typeface="+mn-lt"/>
              </a:rPr>
              <a:t>可定制性</a:t>
            </a:r>
          </a:p>
        </p:txBody>
      </p:sp>
      <p:sp>
        <p:nvSpPr>
          <p:cNvPr id="10" name="文本框 9"/>
          <p:cNvSpPr txBox="1"/>
          <p:nvPr/>
        </p:nvSpPr>
        <p:spPr>
          <a:xfrm>
            <a:off x="1409700" y="2949575"/>
            <a:ext cx="2834005" cy="922020"/>
          </a:xfrm>
          <a:prstGeom prst="rect">
            <a:avLst/>
          </a:prstGeom>
          <a:noFill/>
        </p:spPr>
        <p:txBody>
          <a:bodyPr wrap="square" rtlCol="0" anchor="t">
            <a:spAutoFit/>
          </a:bodyPr>
          <a:lstStyle/>
          <a:p>
            <a:r>
              <a:rPr lang="zh-CN" altLang="en-US"/>
              <a:t>自主开发了配套的信息系统，可根据监考巡考业务需求增加和定制特定功能</a:t>
            </a:r>
          </a:p>
        </p:txBody>
      </p:sp>
      <p:cxnSp>
        <p:nvCxnSpPr>
          <p:cNvPr id="35" name="直接连接符 34"/>
          <p:cNvCxnSpPr/>
          <p:nvPr/>
        </p:nvCxnSpPr>
        <p:spPr>
          <a:xfrm flipH="1">
            <a:off x="3312160" y="2884170"/>
            <a:ext cx="961390" cy="0"/>
          </a:xfrm>
          <a:prstGeom prst="line">
            <a:avLst/>
          </a:prstGeom>
          <a:ln w="28575" cap="rnd" cmpd="sng">
            <a:solidFill>
              <a:schemeClr val="accent1">
                <a:shade val="5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76235" y="2430780"/>
            <a:ext cx="1173480" cy="398780"/>
          </a:xfrm>
          <a:prstGeom prst="rect">
            <a:avLst/>
          </a:prstGeom>
          <a:noFill/>
        </p:spPr>
        <p:txBody>
          <a:bodyPr wrap="none" rtlCol="0" anchor="t">
            <a:spAutoFit/>
          </a:bodyPr>
          <a:lstStyle/>
          <a:p>
            <a:r>
              <a:rPr lang="zh-CN" altLang="en-US" sz="2000" spc="600" dirty="0">
                <a:cs typeface="+mn-ea"/>
                <a:sym typeface="+mn-lt"/>
              </a:rPr>
              <a:t>经济性</a:t>
            </a:r>
          </a:p>
        </p:txBody>
      </p:sp>
      <p:cxnSp>
        <p:nvCxnSpPr>
          <p:cNvPr id="12" name="直接连接符 11"/>
          <p:cNvCxnSpPr/>
          <p:nvPr/>
        </p:nvCxnSpPr>
        <p:spPr>
          <a:xfrm flipH="1">
            <a:off x="8054340" y="2829560"/>
            <a:ext cx="961390" cy="0"/>
          </a:xfrm>
          <a:prstGeom prst="line">
            <a:avLst/>
          </a:prstGeom>
          <a:ln w="28575" cap="rnd" cmpd="sng">
            <a:solidFill>
              <a:schemeClr val="accent1">
                <a:shade val="5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976235" y="2884170"/>
            <a:ext cx="3025140" cy="922020"/>
          </a:xfrm>
          <a:prstGeom prst="rect">
            <a:avLst/>
          </a:prstGeom>
          <a:noFill/>
        </p:spPr>
        <p:txBody>
          <a:bodyPr wrap="square" rtlCol="0" anchor="t">
            <a:spAutoFit/>
          </a:bodyPr>
          <a:lstStyle/>
          <a:p>
            <a:r>
              <a:rPr lang="zh-CN" altLang="en-US">
                <a:sym typeface="+mn-ea"/>
              </a:rPr>
              <a:t>基于树莓派的原型设备总成本远远低于目前读取身份证的相关识别设备</a:t>
            </a:r>
          </a:p>
        </p:txBody>
      </p:sp>
      <p:sp>
        <p:nvSpPr>
          <p:cNvPr id="15" name="文本框 14"/>
          <p:cNvSpPr txBox="1"/>
          <p:nvPr/>
        </p:nvSpPr>
        <p:spPr>
          <a:xfrm>
            <a:off x="3146425" y="4147185"/>
            <a:ext cx="1503680" cy="398780"/>
          </a:xfrm>
          <a:prstGeom prst="rect">
            <a:avLst/>
          </a:prstGeom>
          <a:noFill/>
        </p:spPr>
        <p:txBody>
          <a:bodyPr wrap="none" rtlCol="0" anchor="t">
            <a:spAutoFit/>
          </a:bodyPr>
          <a:lstStyle/>
          <a:p>
            <a:r>
              <a:rPr lang="zh-CN" altLang="en-US" sz="2000" spc="600" dirty="0">
                <a:cs typeface="+mn-ea"/>
                <a:sym typeface="+mn-lt"/>
              </a:rPr>
              <a:t>适用性广</a:t>
            </a:r>
          </a:p>
        </p:txBody>
      </p:sp>
      <p:cxnSp>
        <p:nvCxnSpPr>
          <p:cNvPr id="16" name="直接连接符 15"/>
          <p:cNvCxnSpPr/>
          <p:nvPr/>
        </p:nvCxnSpPr>
        <p:spPr>
          <a:xfrm flipH="1">
            <a:off x="3192145" y="4545965"/>
            <a:ext cx="961390" cy="0"/>
          </a:xfrm>
          <a:prstGeom prst="line">
            <a:avLst/>
          </a:prstGeom>
          <a:ln w="28575" cap="rnd" cmpd="sng">
            <a:solidFill>
              <a:schemeClr val="accent1">
                <a:shade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7976235" y="4545965"/>
            <a:ext cx="961390" cy="0"/>
          </a:xfrm>
          <a:prstGeom prst="line">
            <a:avLst/>
          </a:prstGeom>
          <a:ln w="28575" cap="rnd" cmpd="sng">
            <a:solidFill>
              <a:schemeClr val="accent1">
                <a:shade val="5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48295" y="4116705"/>
            <a:ext cx="1173480" cy="398780"/>
          </a:xfrm>
          <a:prstGeom prst="rect">
            <a:avLst/>
          </a:prstGeom>
          <a:noFill/>
        </p:spPr>
        <p:txBody>
          <a:bodyPr wrap="none" rtlCol="0" anchor="t">
            <a:spAutoFit/>
          </a:bodyPr>
          <a:lstStyle/>
          <a:p>
            <a:r>
              <a:rPr lang="zh-CN" altLang="en-US" sz="2000" spc="600" dirty="0">
                <a:cs typeface="+mn-ea"/>
                <a:sym typeface="+mn-lt"/>
              </a:rPr>
              <a:t>便捷性</a:t>
            </a:r>
            <a:endParaRPr lang="zh-CN" altLang="en-US" sz="2000"/>
          </a:p>
        </p:txBody>
      </p:sp>
      <p:sp>
        <p:nvSpPr>
          <p:cNvPr id="19" name="文本框 18"/>
          <p:cNvSpPr txBox="1"/>
          <p:nvPr/>
        </p:nvSpPr>
        <p:spPr>
          <a:xfrm>
            <a:off x="7764145" y="4641215"/>
            <a:ext cx="2485390" cy="645160"/>
          </a:xfrm>
          <a:prstGeom prst="rect">
            <a:avLst/>
          </a:prstGeom>
          <a:noFill/>
        </p:spPr>
        <p:txBody>
          <a:bodyPr wrap="square" rtlCol="0" anchor="t">
            <a:spAutoFit/>
          </a:bodyPr>
          <a:lstStyle/>
          <a:p>
            <a:r>
              <a:rPr lang="zh-CN" altLang="en-US"/>
              <a:t>手持式终端，便于操作和携带</a:t>
            </a:r>
          </a:p>
        </p:txBody>
      </p:sp>
      <p:sp>
        <p:nvSpPr>
          <p:cNvPr id="20" name="文本框 19"/>
          <p:cNvSpPr txBox="1"/>
          <p:nvPr/>
        </p:nvSpPr>
        <p:spPr>
          <a:xfrm>
            <a:off x="1450340" y="4640580"/>
            <a:ext cx="3068320" cy="1198880"/>
          </a:xfrm>
          <a:prstGeom prst="rect">
            <a:avLst/>
          </a:prstGeom>
          <a:noFill/>
        </p:spPr>
        <p:txBody>
          <a:bodyPr wrap="square" rtlCol="0" anchor="t">
            <a:spAutoFit/>
          </a:bodyPr>
          <a:lstStyle/>
          <a:p>
            <a:r>
              <a:rPr lang="zh-CN" altLang="en-US"/>
              <a:t>该系统可以针对特殊业务需求，将人脸对比技术应用于辅助解决监考业务中证件和人脸核实问题</a:t>
            </a:r>
          </a:p>
        </p:txBody>
      </p:sp>
      <p:sp>
        <p:nvSpPr>
          <p:cNvPr id="38" name="Oval 6"/>
          <p:cNvSpPr/>
          <p:nvPr/>
        </p:nvSpPr>
        <p:spPr>
          <a:xfrm rot="5400000">
            <a:off x="11391900" y="6275705"/>
            <a:ext cx="300355" cy="340995"/>
          </a:xfrm>
          <a:custGeom>
            <a:avLst/>
            <a:gdLst>
              <a:gd name="T0" fmla="*/ 329 w 345"/>
              <a:gd name="T1" fmla="*/ 213 h 397"/>
              <a:gd name="T2" fmla="*/ 273 w 345"/>
              <a:gd name="T3" fmla="*/ 213 h 397"/>
              <a:gd name="T4" fmla="*/ 212 w 345"/>
              <a:gd name="T5" fmla="*/ 153 h 397"/>
              <a:gd name="T6" fmla="*/ 212 w 345"/>
              <a:gd name="T7" fmla="*/ 357 h 397"/>
              <a:gd name="T8" fmla="*/ 172 w 345"/>
              <a:gd name="T9" fmla="*/ 397 h 397"/>
              <a:gd name="T10" fmla="*/ 132 w 345"/>
              <a:gd name="T11" fmla="*/ 357 h 397"/>
              <a:gd name="T12" fmla="*/ 132 w 345"/>
              <a:gd name="T13" fmla="*/ 153 h 397"/>
              <a:gd name="T14" fmla="*/ 72 w 345"/>
              <a:gd name="T15" fmla="*/ 213 h 397"/>
              <a:gd name="T16" fmla="*/ 44 w 345"/>
              <a:gd name="T17" fmla="*/ 225 h 397"/>
              <a:gd name="T18" fmla="*/ 16 w 345"/>
              <a:gd name="T19" fmla="*/ 213 h 397"/>
              <a:gd name="T20" fmla="*/ 16 w 345"/>
              <a:gd name="T21" fmla="*/ 157 h 397"/>
              <a:gd name="T22" fmla="*/ 172 w 345"/>
              <a:gd name="T23" fmla="*/ 0 h 397"/>
              <a:gd name="T24" fmla="*/ 329 w 345"/>
              <a:gd name="T25" fmla="*/ 157 h 397"/>
              <a:gd name="T26" fmla="*/ 329 w 345"/>
              <a:gd name="T27" fmla="*/ 21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97">
                <a:moveTo>
                  <a:pt x="329" y="213"/>
                </a:moveTo>
                <a:cubicBezTo>
                  <a:pt x="313" y="229"/>
                  <a:pt x="288" y="229"/>
                  <a:pt x="273" y="213"/>
                </a:cubicBezTo>
                <a:lnTo>
                  <a:pt x="212" y="153"/>
                </a:lnTo>
                <a:lnTo>
                  <a:pt x="212" y="357"/>
                </a:lnTo>
                <a:cubicBezTo>
                  <a:pt x="212" y="379"/>
                  <a:pt x="195" y="397"/>
                  <a:pt x="172" y="397"/>
                </a:cubicBezTo>
                <a:cubicBezTo>
                  <a:pt x="150" y="397"/>
                  <a:pt x="132" y="379"/>
                  <a:pt x="132" y="357"/>
                </a:cubicBezTo>
                <a:lnTo>
                  <a:pt x="132" y="153"/>
                </a:lnTo>
                <a:lnTo>
                  <a:pt x="72" y="213"/>
                </a:lnTo>
                <a:cubicBezTo>
                  <a:pt x="65" y="221"/>
                  <a:pt x="54" y="225"/>
                  <a:pt x="44" y="225"/>
                </a:cubicBezTo>
                <a:cubicBezTo>
                  <a:pt x="34" y="225"/>
                  <a:pt x="24" y="221"/>
                  <a:pt x="16" y="213"/>
                </a:cubicBezTo>
                <a:cubicBezTo>
                  <a:pt x="0" y="198"/>
                  <a:pt x="0" y="172"/>
                  <a:pt x="16" y="157"/>
                </a:cubicBezTo>
                <a:lnTo>
                  <a:pt x="172" y="0"/>
                </a:lnTo>
                <a:lnTo>
                  <a:pt x="329" y="157"/>
                </a:lnTo>
                <a:cubicBezTo>
                  <a:pt x="345" y="172"/>
                  <a:pt x="345" y="198"/>
                  <a:pt x="329" y="213"/>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pic>
        <p:nvPicPr>
          <p:cNvPr id="21" name="图片 20" descr="形状&#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292" y="4364221"/>
            <a:ext cx="877009" cy="877009"/>
          </a:xfrm>
          <a:prstGeom prst="rect">
            <a:avLst/>
          </a:prstGeom>
        </p:spPr>
      </p:pic>
      <p:pic>
        <p:nvPicPr>
          <p:cNvPr id="37" name="图片 36" descr="图标&#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625" y="2694940"/>
            <a:ext cx="876935" cy="80391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reeform 49"/>
          <p:cNvSpPr/>
          <p:nvPr/>
        </p:nvSpPr>
        <p:spPr bwMode="auto">
          <a:xfrm>
            <a:off x="651603" y="278962"/>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41"/>
          <p:cNvSpPr/>
          <p:nvPr/>
        </p:nvSpPr>
        <p:spPr bwMode="auto">
          <a:xfrm>
            <a:off x="2534746" y="3656982"/>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zh-CN" altLang="en-US">
              <a:cs typeface="微软雅黑" panose="020B0503020204020204" pitchFamily="34" charset="-122"/>
              <a:sym typeface="微软雅黑" panose="020B0503020204020204" pitchFamily="34" charset="-122"/>
            </a:endParaRPr>
          </a:p>
        </p:txBody>
      </p:sp>
      <p:sp>
        <p:nvSpPr>
          <p:cNvPr id="24" name="Freeform 17"/>
          <p:cNvSpPr/>
          <p:nvPr/>
        </p:nvSpPr>
        <p:spPr bwMode="auto">
          <a:xfrm>
            <a:off x="5761437" y="385387"/>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1032" name="Freeform 37"/>
          <p:cNvSpPr/>
          <p:nvPr/>
        </p:nvSpPr>
        <p:spPr bwMode="auto">
          <a:xfrm>
            <a:off x="3970797" y="1186122"/>
            <a:ext cx="6856413" cy="4973638"/>
          </a:xfrm>
          <a:custGeom>
            <a:avLst/>
            <a:gdLst>
              <a:gd name="T0" fmla="*/ 1242 w 1357"/>
              <a:gd name="T1" fmla="*/ 0 h 983"/>
              <a:gd name="T2" fmla="*/ 1241 w 1357"/>
              <a:gd name="T3" fmla="*/ 0 h 983"/>
              <a:gd name="T4" fmla="*/ 1160 w 1357"/>
              <a:gd name="T5" fmla="*/ 34 h 983"/>
              <a:gd name="T6" fmla="*/ 979 w 1357"/>
              <a:gd name="T7" fmla="*/ 215 h 983"/>
              <a:gd name="T8" fmla="*/ 955 w 1357"/>
              <a:gd name="T9" fmla="*/ 227 h 983"/>
              <a:gd name="T10" fmla="*/ 941 w 1357"/>
              <a:gd name="T11" fmla="*/ 191 h 983"/>
              <a:gd name="T12" fmla="*/ 941 w 1357"/>
              <a:gd name="T13" fmla="*/ 188 h 983"/>
              <a:gd name="T14" fmla="*/ 913 w 1357"/>
              <a:gd name="T15" fmla="*/ 70 h 983"/>
              <a:gd name="T16" fmla="*/ 832 w 1357"/>
              <a:gd name="T17" fmla="*/ 36 h 983"/>
              <a:gd name="T18" fmla="*/ 750 w 1357"/>
              <a:gd name="T19" fmla="*/ 70 h 983"/>
              <a:gd name="T20" fmla="*/ 34 w 1357"/>
              <a:gd name="T21" fmla="*/ 786 h 983"/>
              <a:gd name="T22" fmla="*/ 0 w 1357"/>
              <a:gd name="T23" fmla="*/ 866 h 983"/>
              <a:gd name="T24" fmla="*/ 0 w 1357"/>
              <a:gd name="T25" fmla="*/ 869 h 983"/>
              <a:gd name="T26" fmla="*/ 34 w 1357"/>
              <a:gd name="T27" fmla="*/ 949 h 983"/>
              <a:gd name="T28" fmla="*/ 116 w 1357"/>
              <a:gd name="T29" fmla="*/ 983 h 983"/>
              <a:gd name="T30" fmla="*/ 197 w 1357"/>
              <a:gd name="T31" fmla="*/ 949 h 983"/>
              <a:gd name="T32" fmla="*/ 382 w 1357"/>
              <a:gd name="T33" fmla="*/ 764 h 983"/>
              <a:gd name="T34" fmla="*/ 384 w 1357"/>
              <a:gd name="T35" fmla="*/ 762 h 983"/>
              <a:gd name="T36" fmla="*/ 409 w 1357"/>
              <a:gd name="T37" fmla="*/ 749 h 983"/>
              <a:gd name="T38" fmla="*/ 421 w 1357"/>
              <a:gd name="T39" fmla="*/ 784 h 983"/>
              <a:gd name="T40" fmla="*/ 420 w 1357"/>
              <a:gd name="T41" fmla="*/ 786 h 983"/>
              <a:gd name="T42" fmla="*/ 444 w 1357"/>
              <a:gd name="T43" fmla="*/ 913 h 983"/>
              <a:gd name="T44" fmla="*/ 526 w 1357"/>
              <a:gd name="T45" fmla="*/ 947 h 983"/>
              <a:gd name="T46" fmla="*/ 607 w 1357"/>
              <a:gd name="T47" fmla="*/ 913 h 983"/>
              <a:gd name="T48" fmla="*/ 1323 w 1357"/>
              <a:gd name="T49" fmla="*/ 197 h 983"/>
              <a:gd name="T50" fmla="*/ 1357 w 1357"/>
              <a:gd name="T51" fmla="*/ 117 h 983"/>
              <a:gd name="T52" fmla="*/ 1357 w 1357"/>
              <a:gd name="T53" fmla="*/ 114 h 983"/>
              <a:gd name="T54" fmla="*/ 1323 w 1357"/>
              <a:gd name="T55" fmla="*/ 34 h 983"/>
              <a:gd name="T56" fmla="*/ 1242 w 1357"/>
              <a:gd name="T57"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3">
                <a:moveTo>
                  <a:pt x="1242" y="0"/>
                </a:moveTo>
                <a:cubicBezTo>
                  <a:pt x="1241" y="0"/>
                  <a:pt x="1241" y="0"/>
                  <a:pt x="1241" y="0"/>
                </a:cubicBezTo>
                <a:cubicBezTo>
                  <a:pt x="1212" y="1"/>
                  <a:pt x="1182" y="12"/>
                  <a:pt x="1160" y="34"/>
                </a:cubicBezTo>
                <a:cubicBezTo>
                  <a:pt x="979" y="215"/>
                  <a:pt x="979" y="215"/>
                  <a:pt x="979" y="215"/>
                </a:cubicBezTo>
                <a:cubicBezTo>
                  <a:pt x="970" y="224"/>
                  <a:pt x="962" y="227"/>
                  <a:pt x="955" y="227"/>
                </a:cubicBezTo>
                <a:cubicBezTo>
                  <a:pt x="941" y="227"/>
                  <a:pt x="934" y="210"/>
                  <a:pt x="941" y="191"/>
                </a:cubicBezTo>
                <a:cubicBezTo>
                  <a:pt x="941" y="190"/>
                  <a:pt x="941" y="189"/>
                  <a:pt x="941" y="188"/>
                </a:cubicBezTo>
                <a:cubicBezTo>
                  <a:pt x="955" y="148"/>
                  <a:pt x="945" y="102"/>
                  <a:pt x="913" y="70"/>
                </a:cubicBezTo>
                <a:cubicBezTo>
                  <a:pt x="891" y="47"/>
                  <a:pt x="861" y="36"/>
                  <a:pt x="832" y="36"/>
                </a:cubicBezTo>
                <a:cubicBezTo>
                  <a:pt x="802" y="36"/>
                  <a:pt x="773" y="47"/>
                  <a:pt x="750" y="70"/>
                </a:cubicBezTo>
                <a:cubicBezTo>
                  <a:pt x="34" y="786"/>
                  <a:pt x="34" y="786"/>
                  <a:pt x="34" y="786"/>
                </a:cubicBezTo>
                <a:cubicBezTo>
                  <a:pt x="12" y="808"/>
                  <a:pt x="1" y="837"/>
                  <a:pt x="0" y="866"/>
                </a:cubicBezTo>
                <a:cubicBezTo>
                  <a:pt x="0" y="869"/>
                  <a:pt x="0" y="869"/>
                  <a:pt x="0" y="869"/>
                </a:cubicBezTo>
                <a:cubicBezTo>
                  <a:pt x="1" y="898"/>
                  <a:pt x="12" y="927"/>
                  <a:pt x="34" y="949"/>
                </a:cubicBezTo>
                <a:cubicBezTo>
                  <a:pt x="57" y="971"/>
                  <a:pt x="86" y="983"/>
                  <a:pt x="116" y="983"/>
                </a:cubicBezTo>
                <a:cubicBezTo>
                  <a:pt x="145" y="983"/>
                  <a:pt x="175" y="971"/>
                  <a:pt x="197" y="949"/>
                </a:cubicBezTo>
                <a:cubicBezTo>
                  <a:pt x="382" y="764"/>
                  <a:pt x="382" y="764"/>
                  <a:pt x="382" y="764"/>
                </a:cubicBezTo>
                <a:cubicBezTo>
                  <a:pt x="383" y="764"/>
                  <a:pt x="383" y="763"/>
                  <a:pt x="384" y="762"/>
                </a:cubicBezTo>
                <a:cubicBezTo>
                  <a:pt x="394" y="753"/>
                  <a:pt x="402" y="749"/>
                  <a:pt x="409" y="749"/>
                </a:cubicBezTo>
                <a:cubicBezTo>
                  <a:pt x="423" y="749"/>
                  <a:pt x="428" y="766"/>
                  <a:pt x="421" y="784"/>
                </a:cubicBezTo>
                <a:cubicBezTo>
                  <a:pt x="420" y="785"/>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5" y="175"/>
                  <a:pt x="1357" y="146"/>
                  <a:pt x="1357" y="117"/>
                </a:cubicBezTo>
                <a:cubicBezTo>
                  <a:pt x="1357" y="114"/>
                  <a:pt x="1357" y="114"/>
                  <a:pt x="1357" y="114"/>
                </a:cubicBezTo>
                <a:cubicBezTo>
                  <a:pt x="1357" y="85"/>
                  <a:pt x="1345" y="56"/>
                  <a:pt x="1323" y="34"/>
                </a:cubicBezTo>
                <a:cubicBezTo>
                  <a:pt x="1301" y="12"/>
                  <a:pt x="1272" y="1"/>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椭圆 5"/>
          <p:cNvSpPr/>
          <p:nvPr/>
        </p:nvSpPr>
        <p:spPr>
          <a:xfrm>
            <a:off x="3608514" y="953164"/>
            <a:ext cx="4477132" cy="4477132"/>
          </a:xfrm>
          <a:prstGeom prst="ellipse">
            <a:avLst/>
          </a:prstGeom>
          <a:solidFill>
            <a:schemeClr val="bg1"/>
          </a:solidFill>
          <a:ln w="6350">
            <a:solidFill>
              <a:schemeClr val="bg2"/>
            </a:solidFill>
          </a:ln>
          <a:effectLst>
            <a:outerShdw blurRad="571500" dist="101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 name="标题 1"/>
          <p:cNvSpPr>
            <a:spLocks noGrp="1"/>
          </p:cNvSpPr>
          <p:nvPr>
            <p:ph type="ctrTitle"/>
          </p:nvPr>
        </p:nvSpPr>
        <p:spPr>
          <a:xfrm>
            <a:off x="3439795" y="2822575"/>
            <a:ext cx="4814570" cy="608965"/>
          </a:xfrm>
        </p:spPr>
        <p:txBody>
          <a:bodyPr>
            <a:normAutofit fontScale="90000"/>
          </a:bodyPr>
          <a:lstStyle/>
          <a:p>
            <a:r>
              <a:rPr lang="zh-CN" altLang="en-US" b="0" spc="600" dirty="0">
                <a:cs typeface="+mn-ea"/>
                <a:sym typeface="+mn-lt"/>
              </a:rPr>
              <a:t>系统设计</a:t>
            </a:r>
          </a:p>
        </p:txBody>
      </p:sp>
      <p:sp>
        <p:nvSpPr>
          <p:cNvPr id="3" name="副标题 2"/>
          <p:cNvSpPr>
            <a:spLocks noGrp="1"/>
          </p:cNvSpPr>
          <p:nvPr>
            <p:ph type="subTitle" idx="1"/>
          </p:nvPr>
        </p:nvSpPr>
        <p:spPr>
          <a:xfrm>
            <a:off x="3042285" y="1711960"/>
            <a:ext cx="5857240" cy="654050"/>
          </a:xfrm>
        </p:spPr>
        <p:txBody>
          <a:bodyPr>
            <a:normAutofit fontScale="67500" lnSpcReduction="20000"/>
          </a:bodyPr>
          <a:lstStyle/>
          <a:p>
            <a:r>
              <a:rPr lang="en-US" altLang="zh-CN" sz="5400" spc="600" dirty="0">
                <a:cs typeface="+mn-ea"/>
                <a:sym typeface="+mn-lt"/>
              </a:rPr>
              <a:t>PART 05</a:t>
            </a:r>
            <a:endParaRPr lang="en-US"/>
          </a:p>
        </p:txBody>
      </p:sp>
      <p:grpSp>
        <p:nvGrpSpPr>
          <p:cNvPr id="4" name="组合 3"/>
          <p:cNvGrpSpPr/>
          <p:nvPr/>
        </p:nvGrpSpPr>
        <p:grpSpPr>
          <a:xfrm>
            <a:off x="5217795" y="385445"/>
            <a:ext cx="3550920" cy="1865630"/>
            <a:chOff x="3336475" y="1712026"/>
            <a:chExt cx="3976188" cy="8000675"/>
          </a:xfrm>
        </p:grpSpPr>
        <p:sp>
          <p:nvSpPr>
            <p:cNvPr id="18" name="文本框 17"/>
            <p:cNvSpPr txBox="1"/>
            <p:nvPr/>
          </p:nvSpPr>
          <p:spPr>
            <a:xfrm>
              <a:off x="5171884" y="1712026"/>
              <a:ext cx="2140779" cy="1281979"/>
            </a:xfrm>
            <a:prstGeom prst="rect">
              <a:avLst/>
            </a:prstGeom>
            <a:noFill/>
          </p:spPr>
          <p:txBody>
            <a:bodyPr wrap="square" rtlCol="0">
              <a:spAutoFit/>
              <a:scene3d>
                <a:camera prst="orthographicFront"/>
                <a:lightRig rig="threePt" dir="t"/>
              </a:scene3d>
              <a:sp3d contourW="12700"/>
            </a:bodyPr>
            <a:lstStyle/>
            <a:p>
              <a:pPr algn="ctr"/>
              <a:endParaRPr lang="zh-CN" altLang="en-US" sz="2800" spc="600" dirty="0">
                <a:cs typeface="+mn-ea"/>
                <a:sym typeface="+mn-lt"/>
              </a:endParaRPr>
            </a:p>
          </p:txBody>
        </p:sp>
        <p:cxnSp>
          <p:nvCxnSpPr>
            <p:cNvPr id="5" name="直接连接符 4"/>
            <p:cNvCxnSpPr/>
            <p:nvPr/>
          </p:nvCxnSpPr>
          <p:spPr>
            <a:xfrm>
              <a:off x="3336475" y="9712701"/>
              <a:ext cx="608787" cy="0"/>
            </a:xfrm>
            <a:prstGeom prst="line">
              <a:avLst/>
            </a:prstGeom>
            <a:ln w="28575" cap="rnd" cmpd="sng">
              <a:solidFill>
                <a:schemeClr val="accent1">
                  <a:shade val="50000"/>
                </a:schemeClr>
              </a:solidFill>
              <a:prstDash val="solid"/>
              <a:roun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30261" y="-740174"/>
            <a:ext cx="3092716" cy="2241259"/>
            <a:chOff x="6006193" y="4875389"/>
            <a:chExt cx="5754688" cy="4170363"/>
          </a:xfrm>
        </p:grpSpPr>
        <p:sp>
          <p:nvSpPr>
            <p:cNvPr id="6" name="Freeform 49"/>
            <p:cNvSpPr/>
            <p:nvPr/>
          </p:nvSpPr>
          <p:spPr bwMode="auto">
            <a:xfrm>
              <a:off x="6006193" y="4875389"/>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45"/>
            <p:cNvSpPr/>
            <p:nvPr/>
          </p:nvSpPr>
          <p:spPr bwMode="auto">
            <a:xfrm>
              <a:off x="8841170" y="5907233"/>
              <a:ext cx="2708274" cy="2705100"/>
            </a:xfrm>
            <a:custGeom>
              <a:avLst/>
              <a:gdLst>
                <a:gd name="T0" fmla="*/ 101 w 637"/>
                <a:gd name="T1" fmla="*/ 614 h 636"/>
                <a:gd name="T2" fmla="*/ 22 w 637"/>
                <a:gd name="T3" fmla="*/ 614 h 636"/>
                <a:gd name="T4" fmla="*/ 22 w 637"/>
                <a:gd name="T5" fmla="*/ 535 h 636"/>
                <a:gd name="T6" fmla="*/ 536 w 637"/>
                <a:gd name="T7" fmla="*/ 21 h 636"/>
                <a:gd name="T8" fmla="*/ 615 w 637"/>
                <a:gd name="T9" fmla="*/ 21 h 636"/>
                <a:gd name="T10" fmla="*/ 615 w 637"/>
                <a:gd name="T11" fmla="*/ 100 h 636"/>
                <a:gd name="T12" fmla="*/ 101 w 637"/>
                <a:gd name="T13" fmla="*/ 614 h 636"/>
              </a:gdLst>
              <a:ahLst/>
              <a:cxnLst>
                <a:cxn ang="0">
                  <a:pos x="T0" y="T1"/>
                </a:cxn>
                <a:cxn ang="0">
                  <a:pos x="T2" y="T3"/>
                </a:cxn>
                <a:cxn ang="0">
                  <a:pos x="T4" y="T5"/>
                </a:cxn>
                <a:cxn ang="0">
                  <a:pos x="T6" y="T7"/>
                </a:cxn>
                <a:cxn ang="0">
                  <a:pos x="T8" y="T9"/>
                </a:cxn>
                <a:cxn ang="0">
                  <a:pos x="T10" y="T11"/>
                </a:cxn>
                <a:cxn ang="0">
                  <a:pos x="T12" y="T13"/>
                </a:cxn>
              </a:cxnLst>
              <a:rect l="0" t="0" r="r" b="b"/>
              <a:pathLst>
                <a:path w="637" h="636">
                  <a:moveTo>
                    <a:pt x="101" y="614"/>
                  </a:moveTo>
                  <a:cubicBezTo>
                    <a:pt x="79" y="636"/>
                    <a:pt x="44" y="636"/>
                    <a:pt x="22" y="614"/>
                  </a:cubicBezTo>
                  <a:cubicBezTo>
                    <a:pt x="0" y="592"/>
                    <a:pt x="0" y="557"/>
                    <a:pt x="22" y="535"/>
                  </a:cubicBezTo>
                  <a:cubicBezTo>
                    <a:pt x="536" y="21"/>
                    <a:pt x="536" y="21"/>
                    <a:pt x="536" y="21"/>
                  </a:cubicBezTo>
                  <a:cubicBezTo>
                    <a:pt x="558" y="0"/>
                    <a:pt x="593" y="0"/>
                    <a:pt x="615" y="21"/>
                  </a:cubicBezTo>
                  <a:cubicBezTo>
                    <a:pt x="637" y="43"/>
                    <a:pt x="637" y="79"/>
                    <a:pt x="615" y="100"/>
                  </a:cubicBezTo>
                  <a:lnTo>
                    <a:pt x="101" y="614"/>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41"/>
            <p:cNvSpPr/>
            <p:nvPr/>
          </p:nvSpPr>
          <p:spPr bwMode="auto">
            <a:xfrm>
              <a:off x="8449646" y="5907233"/>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 name="文本框 2"/>
          <p:cNvSpPr txBox="1"/>
          <p:nvPr/>
        </p:nvSpPr>
        <p:spPr>
          <a:xfrm>
            <a:off x="1107264" y="448838"/>
            <a:ext cx="3313430" cy="922020"/>
          </a:xfrm>
          <a:prstGeom prst="rect">
            <a:avLst/>
          </a:prstGeom>
          <a:noFill/>
        </p:spPr>
        <p:txBody>
          <a:bodyPr wrap="none" rtlCol="0">
            <a:spAutoFit/>
            <a:scene3d>
              <a:camera prst="orthographicFront"/>
              <a:lightRig rig="threePt" dir="t"/>
            </a:scene3d>
            <a:sp3d contourW="12700"/>
          </a:bodyPr>
          <a:lstStyle>
            <a:defPPr>
              <a:defRPr lang="en-US"/>
            </a:defPPr>
            <a:lvl1pPr algn="r">
              <a:defRPr sz="8800" b="1" spc="300">
                <a:solidFill>
                  <a:srgbClr val="FAC842">
                    <a:alpha val="41000"/>
                  </a:srgbClr>
                </a:solidFill>
                <a:latin typeface="Century Gothic" panose="020B0502020202020204" pitchFamily="34" charset="0"/>
              </a:defRPr>
            </a:lvl1pPr>
          </a:lstStyle>
          <a:p>
            <a:pPr algn="l"/>
            <a:r>
              <a:rPr lang="en-US" altLang="zh-CN" sz="5400" dirty="0">
                <a:solidFill>
                  <a:schemeClr val="accent2">
                    <a:alpha val="41000"/>
                  </a:schemeClr>
                </a:solidFill>
                <a:latin typeface="微软雅黑" panose="020B0503020204020204" pitchFamily="34" charset="-122"/>
                <a:cs typeface="微软雅黑" panose="020B0503020204020204" pitchFamily="34" charset="-122"/>
                <a:sym typeface="微软雅黑" panose="020B0503020204020204" pitchFamily="34" charset="-122"/>
              </a:rPr>
              <a:t>PART 05</a:t>
            </a:r>
          </a:p>
        </p:txBody>
      </p:sp>
      <p:sp>
        <p:nvSpPr>
          <p:cNvPr id="4" name="文本框 3"/>
          <p:cNvSpPr txBox="1"/>
          <p:nvPr/>
        </p:nvSpPr>
        <p:spPr>
          <a:xfrm>
            <a:off x="4199980" y="383313"/>
            <a:ext cx="3108543" cy="584775"/>
          </a:xfrm>
          <a:prstGeom prst="rect">
            <a:avLst/>
          </a:prstGeom>
          <a:noFill/>
        </p:spPr>
        <p:txBody>
          <a:bodyPr wrap="none" rtlCol="0" anchor="t">
            <a:spAutoFit/>
          </a:bodyPr>
          <a:lstStyle/>
          <a:p>
            <a:r>
              <a:rPr lang="zh-CN" altLang="en-US" sz="3200" spc="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便携监考终端</a:t>
            </a:r>
            <a:endParaRPr lang="zh-CN" altLang="en-US" sz="3200" spc="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文本框 1"/>
          <p:cNvSpPr txBox="1"/>
          <p:nvPr/>
        </p:nvSpPr>
        <p:spPr>
          <a:xfrm>
            <a:off x="8134985" y="5608955"/>
            <a:ext cx="3782060" cy="521970"/>
          </a:xfrm>
          <a:prstGeom prst="rect">
            <a:avLst/>
          </a:prstGeom>
          <a:noFill/>
        </p:spPr>
        <p:txBody>
          <a:bodyPr wrap="square" rtlCol="0" anchor="t">
            <a:spAutoFit/>
          </a:bodyPr>
          <a:lstStyle/>
          <a:p>
            <a:r>
              <a:rPr lang="en-US" altLang="zh-CN" sz="28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Software design</a:t>
            </a:r>
          </a:p>
        </p:txBody>
      </p:sp>
      <p:sp>
        <p:nvSpPr>
          <p:cNvPr id="100" name="文本框 99"/>
          <p:cNvSpPr txBox="1"/>
          <p:nvPr/>
        </p:nvSpPr>
        <p:spPr>
          <a:xfrm>
            <a:off x="6505575" y="917258"/>
            <a:ext cx="5080000" cy="3416320"/>
          </a:xfrm>
          <a:prstGeom prst="rect">
            <a:avLst/>
          </a:prstGeom>
          <a:noFill/>
          <a:ln w="9525">
            <a:noFill/>
          </a:ln>
        </p:spPr>
        <p:txBody>
          <a:bodyPr>
            <a:spAutoFit/>
          </a:bodyPr>
          <a:lstStyle/>
          <a:p>
            <a:pPr indent="0"/>
            <a:r>
              <a:rPr lang="zh-CN" altLang="en-US" sz="2400"/>
              <a:t>如图所示，人证采集的主页面。可以进行人脸采集和证件采集，当进行采集操作时，就会弹出采集页面，采集完成后会在主页面显示采集到的图像，图像采集后用户可以执行对比操作，对比结果会显示在主页面上供用户查看，相应数据会在对比完成后自动上传至后台管理系统。除非用户关闭该系统，否则可以进行多次识别。</a:t>
            </a:r>
          </a:p>
        </p:txBody>
      </p:sp>
      <p:sp>
        <p:nvSpPr>
          <p:cNvPr id="12" name="文本框 11"/>
          <p:cNvSpPr txBox="1"/>
          <p:nvPr/>
        </p:nvSpPr>
        <p:spPr>
          <a:xfrm>
            <a:off x="8859520" y="6002655"/>
            <a:ext cx="1706880" cy="368300"/>
          </a:xfrm>
          <a:prstGeom prst="rect">
            <a:avLst/>
          </a:prstGeom>
          <a:noFill/>
        </p:spPr>
        <p:txBody>
          <a:bodyPr wrap="none" rtlCol="0" anchor="t">
            <a:spAutoFit/>
          </a:bodyPr>
          <a:lstStyle/>
          <a:p>
            <a:r>
              <a:rPr lang="zh-CN" altLang="en-US" spc="300" dirty="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rPr>
              <a:t>软 件 设 计</a:t>
            </a:r>
          </a:p>
        </p:txBody>
      </p:sp>
      <p:sp>
        <p:nvSpPr>
          <p:cNvPr id="15" name="文本框 14"/>
          <p:cNvSpPr txBox="1"/>
          <p:nvPr/>
        </p:nvSpPr>
        <p:spPr>
          <a:xfrm>
            <a:off x="579922" y="3695484"/>
            <a:ext cx="2731235" cy="260350"/>
          </a:xfrm>
          <a:prstGeom prst="rect">
            <a:avLst/>
          </a:prstGeom>
          <a:noFill/>
        </p:spPr>
        <p:txBody>
          <a:bodyPr wrap="square" rtlCol="0" anchor="t">
            <a:spAutoFit/>
          </a:bodyPr>
          <a:lstStyle/>
          <a:p>
            <a:pPr algn="ctr"/>
            <a:r>
              <a:rPr lang="zh-CN" altLang="en-US" sz="1100" b="1" spc="30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rPr>
              <a:t>便携终端主界面</a:t>
            </a:r>
            <a:endParaRPr lang="zh-CN" altLang="en-US" sz="1100" b="1" spc="300" dirty="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endParaRPr>
          </a:p>
        </p:txBody>
      </p:sp>
      <p:sp>
        <p:nvSpPr>
          <p:cNvPr id="18" name="文本框 17"/>
          <p:cNvSpPr txBox="1"/>
          <p:nvPr/>
        </p:nvSpPr>
        <p:spPr>
          <a:xfrm>
            <a:off x="1155562" y="6370955"/>
            <a:ext cx="2731235" cy="260350"/>
          </a:xfrm>
          <a:prstGeom prst="rect">
            <a:avLst/>
          </a:prstGeom>
          <a:noFill/>
        </p:spPr>
        <p:txBody>
          <a:bodyPr wrap="square" rtlCol="0" anchor="t">
            <a:spAutoFit/>
          </a:bodyPr>
          <a:lstStyle/>
          <a:p>
            <a:pPr algn="ctr"/>
            <a:r>
              <a:rPr lang="zh-CN" altLang="en-US" sz="1100" b="1" spc="30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rPr>
              <a:t>便携终端采集页面</a:t>
            </a:r>
            <a:endParaRPr lang="zh-CN" altLang="en-US" sz="1100" b="1" spc="300" dirty="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386979" y="1370753"/>
            <a:ext cx="3500032" cy="2325364"/>
          </a:xfrm>
          <a:prstGeom prst="rect">
            <a:avLst/>
          </a:prstGeom>
        </p:spPr>
      </p:pic>
      <p:grpSp>
        <p:nvGrpSpPr>
          <p:cNvPr id="22" name="组合 21"/>
          <p:cNvGrpSpPr/>
          <p:nvPr/>
        </p:nvGrpSpPr>
        <p:grpSpPr>
          <a:xfrm>
            <a:off x="82913" y="3943713"/>
            <a:ext cx="4880113" cy="2290675"/>
            <a:chOff x="-102164" y="3928576"/>
            <a:chExt cx="4995852" cy="2351120"/>
          </a:xfrm>
        </p:grpSpPr>
        <p:pic>
          <p:nvPicPr>
            <p:cNvPr id="19" name="图片 18"/>
            <p:cNvPicPr>
              <a:picLocks noChangeAspect="1"/>
            </p:cNvPicPr>
            <p:nvPr/>
          </p:nvPicPr>
          <p:blipFill>
            <a:blip r:embed="rId4"/>
            <a:stretch>
              <a:fillRect/>
            </a:stretch>
          </p:blipFill>
          <p:spPr>
            <a:xfrm>
              <a:off x="2296065" y="3941454"/>
              <a:ext cx="2597623" cy="2325364"/>
            </a:xfrm>
            <a:prstGeom prst="rect">
              <a:avLst/>
            </a:prstGeom>
          </p:spPr>
        </p:pic>
        <p:pic>
          <p:nvPicPr>
            <p:cNvPr id="21" name="图片 20"/>
            <p:cNvPicPr>
              <a:picLocks noChangeAspect="1"/>
            </p:cNvPicPr>
            <p:nvPr/>
          </p:nvPicPr>
          <p:blipFill>
            <a:blip r:embed="rId5"/>
            <a:stretch>
              <a:fillRect/>
            </a:stretch>
          </p:blipFill>
          <p:spPr>
            <a:xfrm>
              <a:off x="-102164" y="3928576"/>
              <a:ext cx="2398229" cy="2351120"/>
            </a:xfrm>
            <a:prstGeom prst="rect">
              <a:avLst/>
            </a:prstGeom>
          </p:spPr>
        </p:pic>
      </p:gr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30261" y="-740174"/>
            <a:ext cx="3092716" cy="2241259"/>
            <a:chOff x="6006193" y="4875389"/>
            <a:chExt cx="5754688" cy="4170363"/>
          </a:xfrm>
        </p:grpSpPr>
        <p:sp>
          <p:nvSpPr>
            <p:cNvPr id="6" name="Freeform 49"/>
            <p:cNvSpPr/>
            <p:nvPr/>
          </p:nvSpPr>
          <p:spPr bwMode="auto">
            <a:xfrm>
              <a:off x="6006193" y="4875389"/>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45"/>
            <p:cNvSpPr/>
            <p:nvPr/>
          </p:nvSpPr>
          <p:spPr bwMode="auto">
            <a:xfrm>
              <a:off x="8841170" y="5907233"/>
              <a:ext cx="2708274" cy="2705100"/>
            </a:xfrm>
            <a:custGeom>
              <a:avLst/>
              <a:gdLst>
                <a:gd name="T0" fmla="*/ 101 w 637"/>
                <a:gd name="T1" fmla="*/ 614 h 636"/>
                <a:gd name="T2" fmla="*/ 22 w 637"/>
                <a:gd name="T3" fmla="*/ 614 h 636"/>
                <a:gd name="T4" fmla="*/ 22 w 637"/>
                <a:gd name="T5" fmla="*/ 535 h 636"/>
                <a:gd name="T6" fmla="*/ 536 w 637"/>
                <a:gd name="T7" fmla="*/ 21 h 636"/>
                <a:gd name="T8" fmla="*/ 615 w 637"/>
                <a:gd name="T9" fmla="*/ 21 h 636"/>
                <a:gd name="T10" fmla="*/ 615 w 637"/>
                <a:gd name="T11" fmla="*/ 100 h 636"/>
                <a:gd name="T12" fmla="*/ 101 w 637"/>
                <a:gd name="T13" fmla="*/ 614 h 636"/>
              </a:gdLst>
              <a:ahLst/>
              <a:cxnLst>
                <a:cxn ang="0">
                  <a:pos x="T0" y="T1"/>
                </a:cxn>
                <a:cxn ang="0">
                  <a:pos x="T2" y="T3"/>
                </a:cxn>
                <a:cxn ang="0">
                  <a:pos x="T4" y="T5"/>
                </a:cxn>
                <a:cxn ang="0">
                  <a:pos x="T6" y="T7"/>
                </a:cxn>
                <a:cxn ang="0">
                  <a:pos x="T8" y="T9"/>
                </a:cxn>
                <a:cxn ang="0">
                  <a:pos x="T10" y="T11"/>
                </a:cxn>
                <a:cxn ang="0">
                  <a:pos x="T12" y="T13"/>
                </a:cxn>
              </a:cxnLst>
              <a:rect l="0" t="0" r="r" b="b"/>
              <a:pathLst>
                <a:path w="637" h="636">
                  <a:moveTo>
                    <a:pt x="101" y="614"/>
                  </a:moveTo>
                  <a:cubicBezTo>
                    <a:pt x="79" y="636"/>
                    <a:pt x="44" y="636"/>
                    <a:pt x="22" y="614"/>
                  </a:cubicBezTo>
                  <a:cubicBezTo>
                    <a:pt x="0" y="592"/>
                    <a:pt x="0" y="557"/>
                    <a:pt x="22" y="535"/>
                  </a:cubicBezTo>
                  <a:cubicBezTo>
                    <a:pt x="536" y="21"/>
                    <a:pt x="536" y="21"/>
                    <a:pt x="536" y="21"/>
                  </a:cubicBezTo>
                  <a:cubicBezTo>
                    <a:pt x="558" y="0"/>
                    <a:pt x="593" y="0"/>
                    <a:pt x="615" y="21"/>
                  </a:cubicBezTo>
                  <a:cubicBezTo>
                    <a:pt x="637" y="43"/>
                    <a:pt x="637" y="79"/>
                    <a:pt x="615" y="100"/>
                  </a:cubicBezTo>
                  <a:lnTo>
                    <a:pt x="101" y="614"/>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41"/>
            <p:cNvSpPr/>
            <p:nvPr/>
          </p:nvSpPr>
          <p:spPr bwMode="auto">
            <a:xfrm>
              <a:off x="8449646" y="5907233"/>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 name="文本框 2"/>
          <p:cNvSpPr txBox="1"/>
          <p:nvPr/>
        </p:nvSpPr>
        <p:spPr>
          <a:xfrm>
            <a:off x="1107264" y="448838"/>
            <a:ext cx="3313430" cy="922020"/>
          </a:xfrm>
          <a:prstGeom prst="rect">
            <a:avLst/>
          </a:prstGeom>
          <a:noFill/>
        </p:spPr>
        <p:txBody>
          <a:bodyPr wrap="none" rtlCol="0">
            <a:spAutoFit/>
            <a:scene3d>
              <a:camera prst="orthographicFront"/>
              <a:lightRig rig="threePt" dir="t"/>
            </a:scene3d>
            <a:sp3d contourW="12700"/>
          </a:bodyPr>
          <a:lstStyle>
            <a:defPPr>
              <a:defRPr lang="en-US"/>
            </a:defPPr>
            <a:lvl1pPr algn="r">
              <a:defRPr sz="8800" b="1" spc="300">
                <a:solidFill>
                  <a:srgbClr val="FAC842">
                    <a:alpha val="41000"/>
                  </a:srgbClr>
                </a:solidFill>
                <a:latin typeface="Century Gothic" panose="020B0502020202020204" pitchFamily="34" charset="0"/>
              </a:defRPr>
            </a:lvl1pPr>
          </a:lstStyle>
          <a:p>
            <a:pPr algn="l"/>
            <a:r>
              <a:rPr lang="en-US" altLang="zh-CN" sz="5400" dirty="0">
                <a:solidFill>
                  <a:schemeClr val="accent2">
                    <a:alpha val="41000"/>
                  </a:schemeClr>
                </a:solidFill>
                <a:latin typeface="微软雅黑" panose="020B0503020204020204" pitchFamily="34" charset="-122"/>
                <a:cs typeface="微软雅黑" panose="020B0503020204020204" pitchFamily="34" charset="-122"/>
                <a:sym typeface="微软雅黑" panose="020B0503020204020204" pitchFamily="34" charset="-122"/>
              </a:rPr>
              <a:t>PART 05</a:t>
            </a:r>
          </a:p>
        </p:txBody>
      </p:sp>
      <p:sp>
        <p:nvSpPr>
          <p:cNvPr id="4" name="文本框 3"/>
          <p:cNvSpPr txBox="1"/>
          <p:nvPr/>
        </p:nvSpPr>
        <p:spPr>
          <a:xfrm>
            <a:off x="4624301" y="909848"/>
            <a:ext cx="2133918" cy="584775"/>
          </a:xfrm>
          <a:prstGeom prst="rect">
            <a:avLst/>
          </a:prstGeom>
          <a:noFill/>
        </p:spPr>
        <p:txBody>
          <a:bodyPr wrap="none" rtlCol="0" anchor="t">
            <a:spAutoFit/>
          </a:bodyPr>
          <a:lstStyle/>
          <a:p>
            <a:r>
              <a:rPr lang="zh-CN" altLang="en-US" sz="3200" spc="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管理后台</a:t>
            </a:r>
            <a:endParaRPr lang="zh-CN" altLang="en-US" sz="3200" spc="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文本框 1"/>
          <p:cNvSpPr txBox="1"/>
          <p:nvPr/>
        </p:nvSpPr>
        <p:spPr>
          <a:xfrm>
            <a:off x="8134985" y="5608955"/>
            <a:ext cx="3782060" cy="521970"/>
          </a:xfrm>
          <a:prstGeom prst="rect">
            <a:avLst/>
          </a:prstGeom>
          <a:noFill/>
        </p:spPr>
        <p:txBody>
          <a:bodyPr wrap="square" rtlCol="0" anchor="t">
            <a:spAutoFit/>
          </a:bodyPr>
          <a:lstStyle/>
          <a:p>
            <a:r>
              <a:rPr lang="en-US" altLang="zh-CN" sz="28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Software design</a:t>
            </a:r>
          </a:p>
        </p:txBody>
      </p:sp>
      <p:sp>
        <p:nvSpPr>
          <p:cNvPr id="100" name="文本框 99"/>
          <p:cNvSpPr txBox="1"/>
          <p:nvPr/>
        </p:nvSpPr>
        <p:spPr>
          <a:xfrm>
            <a:off x="6457449" y="1615089"/>
            <a:ext cx="5080000" cy="2677656"/>
          </a:xfrm>
          <a:prstGeom prst="rect">
            <a:avLst/>
          </a:prstGeom>
          <a:noFill/>
          <a:ln w="9525">
            <a:noFill/>
          </a:ln>
        </p:spPr>
        <p:txBody>
          <a:bodyPr>
            <a:spAutoFit/>
          </a:bodyPr>
          <a:lstStyle/>
          <a:p>
            <a:pPr indent="0"/>
            <a:r>
              <a:rPr lang="zh-CN" altLang="en-US" sz="2400"/>
              <a:t>如图所示，管理后台可以对便携终端识别到的数据进行查看和删除，包括识别的时间、人脸和证件照片以及相似度。管理后台部署在阿里云服务器上，使用</a:t>
            </a:r>
            <a:r>
              <a:rPr lang="en-US" altLang="zh-CN" sz="2400"/>
              <a:t>https</a:t>
            </a:r>
            <a:r>
              <a:rPr lang="zh-CN" altLang="en-US" sz="2400"/>
              <a:t>的传输协议，连接到公网，可以随时通过任意可上网设备进行访问，查看和管理相关识别记录。</a:t>
            </a:r>
          </a:p>
        </p:txBody>
      </p:sp>
      <p:sp>
        <p:nvSpPr>
          <p:cNvPr id="12" name="文本框 11"/>
          <p:cNvSpPr txBox="1"/>
          <p:nvPr/>
        </p:nvSpPr>
        <p:spPr>
          <a:xfrm>
            <a:off x="8859520" y="6002655"/>
            <a:ext cx="1706880" cy="368300"/>
          </a:xfrm>
          <a:prstGeom prst="rect">
            <a:avLst/>
          </a:prstGeom>
          <a:noFill/>
        </p:spPr>
        <p:txBody>
          <a:bodyPr wrap="none" rtlCol="0" anchor="t">
            <a:spAutoFit/>
          </a:bodyPr>
          <a:lstStyle/>
          <a:p>
            <a:r>
              <a:rPr lang="zh-CN" altLang="en-US" spc="300" dirty="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rPr>
              <a:t>软 件 设 计</a:t>
            </a:r>
          </a:p>
        </p:txBody>
      </p:sp>
      <p:sp>
        <p:nvSpPr>
          <p:cNvPr id="15" name="文本框 14"/>
          <p:cNvSpPr txBox="1"/>
          <p:nvPr/>
        </p:nvSpPr>
        <p:spPr>
          <a:xfrm>
            <a:off x="1588494" y="4976987"/>
            <a:ext cx="2731235" cy="306705"/>
          </a:xfrm>
          <a:prstGeom prst="rect">
            <a:avLst/>
          </a:prstGeom>
          <a:noFill/>
        </p:spPr>
        <p:txBody>
          <a:bodyPr wrap="square" rtlCol="0" anchor="t">
            <a:spAutoFit/>
          </a:bodyPr>
          <a:lstStyle/>
          <a:p>
            <a:pPr algn="ctr"/>
            <a:r>
              <a:rPr lang="zh-CN" altLang="en-US" sz="1400" b="1" spc="30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rPr>
              <a:t>管理后台界面</a:t>
            </a:r>
            <a:endParaRPr lang="zh-CN" altLang="en-US" sz="1400" b="1" spc="300" dirty="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50850" y="1907917"/>
            <a:ext cx="5471078" cy="2869267"/>
          </a:xfrm>
          <a:prstGeom prst="rect">
            <a:avLst/>
          </a:prstGeom>
        </p:spPr>
      </p:pic>
      <p:sp>
        <p:nvSpPr>
          <p:cNvPr id="13" name="文本框 12"/>
          <p:cNvSpPr txBox="1"/>
          <p:nvPr/>
        </p:nvSpPr>
        <p:spPr>
          <a:xfrm>
            <a:off x="6503057" y="4777819"/>
            <a:ext cx="3374867" cy="646331"/>
          </a:xfrm>
          <a:prstGeom prst="rect">
            <a:avLst/>
          </a:prstGeom>
          <a:noFill/>
        </p:spPr>
        <p:txBody>
          <a:bodyPr wrap="square" rtlCol="0">
            <a:spAutoFit/>
          </a:bodyPr>
          <a:lstStyle/>
          <a:p>
            <a:r>
              <a:rPr lang="zh-CN" altLang="en-US"/>
              <a:t>管理后台地址</a:t>
            </a:r>
            <a:r>
              <a:rPr lang="en-US" altLang="zh-CN"/>
              <a:t>:</a:t>
            </a:r>
            <a:r>
              <a:rPr lang="en-US" altLang="zh-CN">
                <a:hlinkClick r:id="rId4"/>
              </a:rPr>
              <a:t>https://xjfyt.top</a:t>
            </a:r>
            <a:r>
              <a:rPr lang="en-US" altLang="zh-CN"/>
              <a:t> (</a:t>
            </a:r>
            <a:r>
              <a:rPr lang="zh-CN" altLang="en-US"/>
              <a:t>账号：</a:t>
            </a:r>
            <a:r>
              <a:rPr lang="en-US" altLang="zh-CN"/>
              <a:t>root </a:t>
            </a:r>
            <a:r>
              <a:rPr lang="zh-CN" altLang="en-US"/>
              <a:t>密码：</a:t>
            </a:r>
            <a:r>
              <a:rPr lang="en-US" altLang="zh-CN"/>
              <a:t>root)</a:t>
            </a:r>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30261" y="-740174"/>
            <a:ext cx="3092716" cy="2241259"/>
            <a:chOff x="6006193" y="4875389"/>
            <a:chExt cx="5754688" cy="4170363"/>
          </a:xfrm>
        </p:grpSpPr>
        <p:sp>
          <p:nvSpPr>
            <p:cNvPr id="6" name="Freeform 49"/>
            <p:cNvSpPr/>
            <p:nvPr/>
          </p:nvSpPr>
          <p:spPr bwMode="auto">
            <a:xfrm>
              <a:off x="6006193" y="4875389"/>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45"/>
            <p:cNvSpPr/>
            <p:nvPr/>
          </p:nvSpPr>
          <p:spPr bwMode="auto">
            <a:xfrm>
              <a:off x="8841170" y="5907233"/>
              <a:ext cx="2708274" cy="2705100"/>
            </a:xfrm>
            <a:custGeom>
              <a:avLst/>
              <a:gdLst>
                <a:gd name="T0" fmla="*/ 101 w 637"/>
                <a:gd name="T1" fmla="*/ 614 h 636"/>
                <a:gd name="T2" fmla="*/ 22 w 637"/>
                <a:gd name="T3" fmla="*/ 614 h 636"/>
                <a:gd name="T4" fmla="*/ 22 w 637"/>
                <a:gd name="T5" fmla="*/ 535 h 636"/>
                <a:gd name="T6" fmla="*/ 536 w 637"/>
                <a:gd name="T7" fmla="*/ 21 h 636"/>
                <a:gd name="T8" fmla="*/ 615 w 637"/>
                <a:gd name="T9" fmla="*/ 21 h 636"/>
                <a:gd name="T10" fmla="*/ 615 w 637"/>
                <a:gd name="T11" fmla="*/ 100 h 636"/>
                <a:gd name="T12" fmla="*/ 101 w 637"/>
                <a:gd name="T13" fmla="*/ 614 h 636"/>
              </a:gdLst>
              <a:ahLst/>
              <a:cxnLst>
                <a:cxn ang="0">
                  <a:pos x="T0" y="T1"/>
                </a:cxn>
                <a:cxn ang="0">
                  <a:pos x="T2" y="T3"/>
                </a:cxn>
                <a:cxn ang="0">
                  <a:pos x="T4" y="T5"/>
                </a:cxn>
                <a:cxn ang="0">
                  <a:pos x="T6" y="T7"/>
                </a:cxn>
                <a:cxn ang="0">
                  <a:pos x="T8" y="T9"/>
                </a:cxn>
                <a:cxn ang="0">
                  <a:pos x="T10" y="T11"/>
                </a:cxn>
                <a:cxn ang="0">
                  <a:pos x="T12" y="T13"/>
                </a:cxn>
              </a:cxnLst>
              <a:rect l="0" t="0" r="r" b="b"/>
              <a:pathLst>
                <a:path w="637" h="636">
                  <a:moveTo>
                    <a:pt x="101" y="614"/>
                  </a:moveTo>
                  <a:cubicBezTo>
                    <a:pt x="79" y="636"/>
                    <a:pt x="44" y="636"/>
                    <a:pt x="22" y="614"/>
                  </a:cubicBezTo>
                  <a:cubicBezTo>
                    <a:pt x="0" y="592"/>
                    <a:pt x="0" y="557"/>
                    <a:pt x="22" y="535"/>
                  </a:cubicBezTo>
                  <a:cubicBezTo>
                    <a:pt x="536" y="21"/>
                    <a:pt x="536" y="21"/>
                    <a:pt x="536" y="21"/>
                  </a:cubicBezTo>
                  <a:cubicBezTo>
                    <a:pt x="558" y="0"/>
                    <a:pt x="593" y="0"/>
                    <a:pt x="615" y="21"/>
                  </a:cubicBezTo>
                  <a:cubicBezTo>
                    <a:pt x="637" y="43"/>
                    <a:pt x="637" y="79"/>
                    <a:pt x="615" y="100"/>
                  </a:cubicBezTo>
                  <a:lnTo>
                    <a:pt x="101" y="614"/>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41"/>
            <p:cNvSpPr/>
            <p:nvPr/>
          </p:nvSpPr>
          <p:spPr bwMode="auto">
            <a:xfrm>
              <a:off x="8449646" y="5907233"/>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 name="文本框 2"/>
          <p:cNvSpPr txBox="1"/>
          <p:nvPr/>
        </p:nvSpPr>
        <p:spPr>
          <a:xfrm>
            <a:off x="1107264" y="448838"/>
            <a:ext cx="3313430" cy="922020"/>
          </a:xfrm>
          <a:prstGeom prst="rect">
            <a:avLst/>
          </a:prstGeom>
          <a:noFill/>
        </p:spPr>
        <p:txBody>
          <a:bodyPr wrap="none" rtlCol="0">
            <a:spAutoFit/>
            <a:scene3d>
              <a:camera prst="orthographicFront"/>
              <a:lightRig rig="threePt" dir="t"/>
            </a:scene3d>
            <a:sp3d contourW="12700"/>
          </a:bodyPr>
          <a:lstStyle>
            <a:defPPr>
              <a:defRPr lang="en-US"/>
            </a:defPPr>
            <a:lvl1pPr algn="r">
              <a:defRPr sz="8800" b="1" spc="300">
                <a:solidFill>
                  <a:srgbClr val="FAC842">
                    <a:alpha val="41000"/>
                  </a:srgbClr>
                </a:solidFill>
                <a:latin typeface="Century Gothic" panose="020B0502020202020204" pitchFamily="34" charset="0"/>
              </a:defRPr>
            </a:lvl1pPr>
          </a:lstStyle>
          <a:p>
            <a:pPr algn="l"/>
            <a:r>
              <a:rPr lang="en-US" altLang="zh-CN" sz="5400" dirty="0">
                <a:solidFill>
                  <a:schemeClr val="accent2">
                    <a:alpha val="41000"/>
                  </a:schemeClr>
                </a:solidFill>
                <a:latin typeface="微软雅黑" panose="020B0503020204020204" pitchFamily="34" charset="-122"/>
                <a:cs typeface="微软雅黑" panose="020B0503020204020204" pitchFamily="34" charset="-122"/>
                <a:sym typeface="微软雅黑" panose="020B0503020204020204" pitchFamily="34" charset="-122"/>
              </a:rPr>
              <a:t>PART 05</a:t>
            </a:r>
          </a:p>
        </p:txBody>
      </p:sp>
      <p:sp>
        <p:nvSpPr>
          <p:cNvPr id="4" name="文本框 3"/>
          <p:cNvSpPr txBox="1"/>
          <p:nvPr/>
        </p:nvSpPr>
        <p:spPr>
          <a:xfrm>
            <a:off x="5403349" y="813419"/>
            <a:ext cx="1646605" cy="584775"/>
          </a:xfrm>
          <a:prstGeom prst="rect">
            <a:avLst/>
          </a:prstGeom>
          <a:noFill/>
        </p:spPr>
        <p:txBody>
          <a:bodyPr wrap="none" rtlCol="0" anchor="t">
            <a:spAutoFit/>
          </a:bodyPr>
          <a:lstStyle/>
          <a:p>
            <a:r>
              <a:rPr lang="zh-CN" altLang="en-US" sz="3200" spc="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巡考端</a:t>
            </a:r>
            <a:endParaRPr lang="zh-CN" altLang="en-US" sz="3200" spc="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文本框 1"/>
          <p:cNvSpPr txBox="1"/>
          <p:nvPr/>
        </p:nvSpPr>
        <p:spPr>
          <a:xfrm>
            <a:off x="8134985" y="5608955"/>
            <a:ext cx="3782060" cy="521970"/>
          </a:xfrm>
          <a:prstGeom prst="rect">
            <a:avLst/>
          </a:prstGeom>
          <a:noFill/>
        </p:spPr>
        <p:txBody>
          <a:bodyPr wrap="square" rtlCol="0" anchor="t">
            <a:spAutoFit/>
          </a:bodyPr>
          <a:lstStyle/>
          <a:p>
            <a:r>
              <a:rPr lang="en-US" altLang="zh-CN" sz="28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Software design</a:t>
            </a:r>
          </a:p>
        </p:txBody>
      </p:sp>
      <p:sp>
        <p:nvSpPr>
          <p:cNvPr id="100" name="文本框 99"/>
          <p:cNvSpPr txBox="1"/>
          <p:nvPr/>
        </p:nvSpPr>
        <p:spPr>
          <a:xfrm>
            <a:off x="6457449" y="1615089"/>
            <a:ext cx="5080000" cy="2677656"/>
          </a:xfrm>
          <a:prstGeom prst="rect">
            <a:avLst/>
          </a:prstGeom>
          <a:noFill/>
          <a:ln w="9525">
            <a:noFill/>
          </a:ln>
        </p:spPr>
        <p:txBody>
          <a:bodyPr>
            <a:spAutoFit/>
          </a:bodyPr>
          <a:lstStyle/>
          <a:p>
            <a:pPr indent="0"/>
            <a:r>
              <a:rPr lang="zh-CN" altLang="en-US" sz="2400"/>
              <a:t>如左图所示，为巡考端界面，巡考端界面由两部分组成，左部分是所有未通过考生的信息，当点击任意考生信息时，左部分就会显示详细信息，如考生照片、证件招照片、时间和相应的教室等，巡考教师可以通过教室地址找到相应考生再进行核对。</a:t>
            </a:r>
          </a:p>
        </p:txBody>
      </p:sp>
      <p:sp>
        <p:nvSpPr>
          <p:cNvPr id="12" name="文本框 11"/>
          <p:cNvSpPr txBox="1"/>
          <p:nvPr/>
        </p:nvSpPr>
        <p:spPr>
          <a:xfrm>
            <a:off x="8859520" y="6002655"/>
            <a:ext cx="1706880" cy="368300"/>
          </a:xfrm>
          <a:prstGeom prst="rect">
            <a:avLst/>
          </a:prstGeom>
          <a:noFill/>
        </p:spPr>
        <p:txBody>
          <a:bodyPr wrap="none" rtlCol="0" anchor="t">
            <a:spAutoFit/>
          </a:bodyPr>
          <a:lstStyle/>
          <a:p>
            <a:r>
              <a:rPr lang="zh-CN" altLang="en-US" spc="300" dirty="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rPr>
              <a:t>软 件 设 计</a:t>
            </a:r>
          </a:p>
        </p:txBody>
      </p:sp>
      <p:sp>
        <p:nvSpPr>
          <p:cNvPr id="15" name="文本框 14"/>
          <p:cNvSpPr txBox="1"/>
          <p:nvPr/>
        </p:nvSpPr>
        <p:spPr>
          <a:xfrm>
            <a:off x="1588494" y="4976987"/>
            <a:ext cx="2731235" cy="306705"/>
          </a:xfrm>
          <a:prstGeom prst="rect">
            <a:avLst/>
          </a:prstGeom>
          <a:noFill/>
        </p:spPr>
        <p:txBody>
          <a:bodyPr wrap="square" rtlCol="0" anchor="t">
            <a:spAutoFit/>
          </a:bodyPr>
          <a:lstStyle/>
          <a:p>
            <a:pPr algn="ctr"/>
            <a:r>
              <a:rPr lang="zh-CN" altLang="en-US" sz="1400" b="1" spc="30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rPr>
              <a:t>巡考端界面</a:t>
            </a:r>
            <a:endParaRPr lang="zh-CN" altLang="en-US" sz="1400" b="1" spc="300" dirty="0">
              <a:solidFill>
                <a:srgbClr val="000000"/>
              </a:solidFill>
              <a:latin typeface="方正正黑简体" panose="02000000000000000000" pitchFamily="2" charset="-122"/>
              <a:ea typeface="方正正黑简体" panose="02000000000000000000" pitchFamily="2" charset="-122"/>
              <a:cs typeface="微软雅黑" panose="020B0503020204020204" pitchFamily="34" charset="-122"/>
              <a:sym typeface="微软雅黑" panose="020B0503020204020204" pitchFamily="34" charset="-122"/>
            </a:endParaRPr>
          </a:p>
        </p:txBody>
      </p:sp>
      <p:sp>
        <p:nvSpPr>
          <p:cNvPr id="13" name="文本框 12"/>
          <p:cNvSpPr txBox="1"/>
          <p:nvPr/>
        </p:nvSpPr>
        <p:spPr>
          <a:xfrm>
            <a:off x="6503057" y="4777819"/>
            <a:ext cx="3374867" cy="369332"/>
          </a:xfrm>
          <a:prstGeom prst="rect">
            <a:avLst/>
          </a:prstGeom>
          <a:noFill/>
        </p:spPr>
        <p:txBody>
          <a:bodyPr wrap="square" rtlCol="0">
            <a:spAutoFit/>
          </a:bodyPr>
          <a:lstStyle/>
          <a:p>
            <a:r>
              <a:rPr lang="zh-CN" altLang="en-US"/>
              <a:t>管理后台地址</a:t>
            </a:r>
            <a:r>
              <a:rPr lang="en-US" altLang="zh-CN"/>
              <a:t>:</a:t>
            </a:r>
            <a:r>
              <a:rPr lang="en-US" altLang="zh-CN">
                <a:hlinkClick r:id="rId3"/>
              </a:rPr>
              <a:t>https://xjfyt.top</a:t>
            </a:r>
            <a:endParaRPr lang="zh-CN" altLang="en-US"/>
          </a:p>
        </p:txBody>
      </p:sp>
      <p:pic>
        <p:nvPicPr>
          <p:cNvPr id="14" name="图片 13">
            <a:extLst>
              <a:ext uri="{FF2B5EF4-FFF2-40B4-BE49-F238E27FC236}">
                <a16:creationId xmlns:a16="http://schemas.microsoft.com/office/drawing/2014/main" id="{D6630DDA-EC52-402C-8717-B9E6F6D1588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999" y="1529517"/>
            <a:ext cx="5239753" cy="3315978"/>
          </a:xfrm>
          <a:prstGeom prst="rect">
            <a:avLst/>
          </a:prstGeom>
          <a:noFill/>
          <a:ln>
            <a:noFill/>
          </a:ln>
        </p:spPr>
      </p:pic>
    </p:spTree>
    <p:custDataLst>
      <p:tags r:id="rId1"/>
    </p:custDataLst>
    <p:extLst>
      <p:ext uri="{BB962C8B-B14F-4D97-AF65-F5344CB8AC3E}">
        <p14:creationId xmlns:p14="http://schemas.microsoft.com/office/powerpoint/2010/main" val="4104932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30261" y="-740174"/>
            <a:ext cx="3092716" cy="2241259"/>
            <a:chOff x="6006193" y="4875389"/>
            <a:chExt cx="5754688" cy="4170363"/>
          </a:xfrm>
        </p:grpSpPr>
        <p:sp>
          <p:nvSpPr>
            <p:cNvPr id="6" name="Freeform 49"/>
            <p:cNvSpPr/>
            <p:nvPr/>
          </p:nvSpPr>
          <p:spPr bwMode="auto">
            <a:xfrm>
              <a:off x="6006193" y="4875389"/>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45"/>
            <p:cNvSpPr/>
            <p:nvPr/>
          </p:nvSpPr>
          <p:spPr bwMode="auto">
            <a:xfrm>
              <a:off x="8841170" y="5907233"/>
              <a:ext cx="2708274" cy="2705100"/>
            </a:xfrm>
            <a:custGeom>
              <a:avLst/>
              <a:gdLst>
                <a:gd name="T0" fmla="*/ 101 w 637"/>
                <a:gd name="T1" fmla="*/ 614 h 636"/>
                <a:gd name="T2" fmla="*/ 22 w 637"/>
                <a:gd name="T3" fmla="*/ 614 h 636"/>
                <a:gd name="T4" fmla="*/ 22 w 637"/>
                <a:gd name="T5" fmla="*/ 535 h 636"/>
                <a:gd name="T6" fmla="*/ 536 w 637"/>
                <a:gd name="T7" fmla="*/ 21 h 636"/>
                <a:gd name="T8" fmla="*/ 615 w 637"/>
                <a:gd name="T9" fmla="*/ 21 h 636"/>
                <a:gd name="T10" fmla="*/ 615 w 637"/>
                <a:gd name="T11" fmla="*/ 100 h 636"/>
                <a:gd name="T12" fmla="*/ 101 w 637"/>
                <a:gd name="T13" fmla="*/ 614 h 636"/>
              </a:gdLst>
              <a:ahLst/>
              <a:cxnLst>
                <a:cxn ang="0">
                  <a:pos x="T0" y="T1"/>
                </a:cxn>
                <a:cxn ang="0">
                  <a:pos x="T2" y="T3"/>
                </a:cxn>
                <a:cxn ang="0">
                  <a:pos x="T4" y="T5"/>
                </a:cxn>
                <a:cxn ang="0">
                  <a:pos x="T6" y="T7"/>
                </a:cxn>
                <a:cxn ang="0">
                  <a:pos x="T8" y="T9"/>
                </a:cxn>
                <a:cxn ang="0">
                  <a:pos x="T10" y="T11"/>
                </a:cxn>
                <a:cxn ang="0">
                  <a:pos x="T12" y="T13"/>
                </a:cxn>
              </a:cxnLst>
              <a:rect l="0" t="0" r="r" b="b"/>
              <a:pathLst>
                <a:path w="637" h="636">
                  <a:moveTo>
                    <a:pt x="101" y="614"/>
                  </a:moveTo>
                  <a:cubicBezTo>
                    <a:pt x="79" y="636"/>
                    <a:pt x="44" y="636"/>
                    <a:pt x="22" y="614"/>
                  </a:cubicBezTo>
                  <a:cubicBezTo>
                    <a:pt x="0" y="592"/>
                    <a:pt x="0" y="557"/>
                    <a:pt x="22" y="535"/>
                  </a:cubicBezTo>
                  <a:cubicBezTo>
                    <a:pt x="536" y="21"/>
                    <a:pt x="536" y="21"/>
                    <a:pt x="536" y="21"/>
                  </a:cubicBezTo>
                  <a:cubicBezTo>
                    <a:pt x="558" y="0"/>
                    <a:pt x="593" y="0"/>
                    <a:pt x="615" y="21"/>
                  </a:cubicBezTo>
                  <a:cubicBezTo>
                    <a:pt x="637" y="43"/>
                    <a:pt x="637" y="79"/>
                    <a:pt x="615" y="100"/>
                  </a:cubicBezTo>
                  <a:lnTo>
                    <a:pt x="101" y="614"/>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41"/>
            <p:cNvSpPr/>
            <p:nvPr/>
          </p:nvSpPr>
          <p:spPr bwMode="auto">
            <a:xfrm>
              <a:off x="8449646" y="5907233"/>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 name="文本框 2"/>
          <p:cNvSpPr txBox="1"/>
          <p:nvPr/>
        </p:nvSpPr>
        <p:spPr>
          <a:xfrm>
            <a:off x="1029603" y="234759"/>
            <a:ext cx="3313430" cy="922020"/>
          </a:xfrm>
          <a:prstGeom prst="rect">
            <a:avLst/>
          </a:prstGeom>
          <a:noFill/>
        </p:spPr>
        <p:txBody>
          <a:bodyPr wrap="none" rtlCol="0">
            <a:spAutoFit/>
            <a:scene3d>
              <a:camera prst="orthographicFront"/>
              <a:lightRig rig="threePt" dir="t"/>
            </a:scene3d>
            <a:sp3d contourW="12700"/>
          </a:bodyPr>
          <a:lstStyle>
            <a:defPPr>
              <a:defRPr lang="en-US"/>
            </a:defPPr>
            <a:lvl1pPr algn="r">
              <a:defRPr sz="8800" b="1" spc="300">
                <a:solidFill>
                  <a:srgbClr val="FAC842">
                    <a:alpha val="41000"/>
                  </a:srgbClr>
                </a:solidFill>
                <a:latin typeface="Century Gothic" panose="020B0502020202020204" pitchFamily="34" charset="0"/>
              </a:defRPr>
            </a:lvl1pPr>
          </a:lstStyle>
          <a:p>
            <a:pPr algn="l"/>
            <a:r>
              <a:rPr lang="en-US" altLang="zh-CN" sz="5400" dirty="0">
                <a:solidFill>
                  <a:schemeClr val="accent2">
                    <a:alpha val="41000"/>
                  </a:schemeClr>
                </a:solidFill>
                <a:latin typeface="微软雅黑" panose="020B0503020204020204" pitchFamily="34" charset="-122"/>
                <a:cs typeface="微软雅黑" panose="020B0503020204020204" pitchFamily="34" charset="-122"/>
                <a:sym typeface="微软雅黑" panose="020B0503020204020204" pitchFamily="34" charset="-122"/>
              </a:rPr>
              <a:t>PART 05</a:t>
            </a:r>
          </a:p>
        </p:txBody>
      </p:sp>
      <p:sp>
        <p:nvSpPr>
          <p:cNvPr id="100" name="文本框 99"/>
          <p:cNvSpPr txBox="1"/>
          <p:nvPr/>
        </p:nvSpPr>
        <p:spPr>
          <a:xfrm>
            <a:off x="144379" y="1201414"/>
            <a:ext cx="7405437" cy="1569660"/>
          </a:xfrm>
          <a:prstGeom prst="rect">
            <a:avLst/>
          </a:prstGeom>
          <a:noFill/>
          <a:ln w="9525">
            <a:noFill/>
          </a:ln>
        </p:spPr>
        <p:txBody>
          <a:bodyPr wrap="square">
            <a:spAutoFit/>
          </a:bodyPr>
          <a:lstStyle/>
          <a:p>
            <a:pPr indent="0"/>
            <a:r>
              <a:rPr lang="zh-CN" sz="2400">
                <a:ea typeface="宋体" panose="02010600030101010101" pitchFamily="2" charset="-122"/>
              </a:rPr>
              <a:t>硬件部分，选用树莓派3B作为程序运行的硬件系统</a:t>
            </a:r>
            <a:r>
              <a:rPr lang="zh-CN" altLang="en-US" sz="2400">
                <a:ea typeface="宋体" panose="02010600030101010101" pitchFamily="2" charset="-122"/>
              </a:rPr>
              <a:t>，选用</a:t>
            </a:r>
            <a:r>
              <a:rPr lang="en-US" altLang="zh-CN" sz="2400">
                <a:ea typeface="宋体" panose="02010600030101010101" pitchFamily="2" charset="-122"/>
              </a:rPr>
              <a:t>CSI</a:t>
            </a:r>
            <a:r>
              <a:rPr lang="zh-CN" altLang="en-US" sz="2400">
                <a:ea typeface="宋体" panose="02010600030101010101" pitchFamily="2" charset="-122"/>
              </a:rPr>
              <a:t>接口的摄像头来采集图像，选用</a:t>
            </a:r>
            <a:r>
              <a:rPr lang="en-US" altLang="zh-CN" sz="2400">
                <a:ea typeface="宋体" panose="02010600030101010101" pitchFamily="2" charset="-122"/>
              </a:rPr>
              <a:t>3800mAh</a:t>
            </a:r>
            <a:r>
              <a:rPr lang="zh-CN" altLang="en-US" sz="2400">
                <a:ea typeface="宋体" panose="02010600030101010101" pitchFamily="2" charset="-122"/>
              </a:rPr>
              <a:t>电池以及</a:t>
            </a:r>
            <a:r>
              <a:rPr lang="en-US" altLang="zh-CN" sz="2400">
                <a:ea typeface="宋体" panose="02010600030101010101" pitchFamily="2" charset="-122"/>
              </a:rPr>
              <a:t>5V3A</a:t>
            </a:r>
            <a:r>
              <a:rPr lang="zh-CN" altLang="en-US" sz="2400">
                <a:ea typeface="宋体" panose="02010600030101010101" pitchFamily="2" charset="-122"/>
              </a:rPr>
              <a:t>的升压模块来给树莓派供电，以及</a:t>
            </a:r>
            <a:r>
              <a:rPr lang="en-US" altLang="zh-CN" sz="2400">
                <a:ea typeface="宋体" panose="02010600030101010101" pitchFamily="2" charset="-122"/>
              </a:rPr>
              <a:t>3.5</a:t>
            </a:r>
            <a:r>
              <a:rPr lang="zh-CN" altLang="en-US" sz="2400">
                <a:ea typeface="宋体" panose="02010600030101010101" pitchFamily="2" charset="-122"/>
              </a:rPr>
              <a:t>英寸</a:t>
            </a:r>
            <a:r>
              <a:rPr lang="en-US" altLang="zh-CN" sz="2400">
                <a:ea typeface="宋体" panose="02010600030101010101" pitchFamily="2" charset="-122"/>
              </a:rPr>
              <a:t>LCD</a:t>
            </a:r>
            <a:r>
              <a:rPr lang="zh-CN" altLang="en-US" sz="2400">
                <a:ea typeface="宋体" panose="02010600030101010101" pitchFamily="2" charset="-122"/>
              </a:rPr>
              <a:t>触摸屏来设置画面。</a:t>
            </a:r>
            <a:endParaRPr lang="zh-CN" altLang="en-US" sz="2400"/>
          </a:p>
        </p:txBody>
      </p:sp>
      <p:sp>
        <p:nvSpPr>
          <p:cNvPr id="2" name="文本框 1"/>
          <p:cNvSpPr txBox="1"/>
          <p:nvPr/>
        </p:nvSpPr>
        <p:spPr>
          <a:xfrm>
            <a:off x="7045325" y="5644515"/>
            <a:ext cx="5403215" cy="521970"/>
          </a:xfrm>
          <a:prstGeom prst="rect">
            <a:avLst/>
          </a:prstGeom>
          <a:noFill/>
        </p:spPr>
        <p:txBody>
          <a:bodyPr wrap="square" rtlCol="0" anchor="t">
            <a:spAutoFit/>
          </a:bodyPr>
          <a:lstStyle/>
          <a:p>
            <a:r>
              <a:rPr lang="en-US" altLang="zh-CN" sz="28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HARDWARE  COMPONENT</a:t>
            </a:r>
          </a:p>
        </p:txBody>
      </p:sp>
      <p:grpSp>
        <p:nvGrpSpPr>
          <p:cNvPr id="16" name="í$ḻïḑé"/>
          <p:cNvGrpSpPr/>
          <p:nvPr/>
        </p:nvGrpSpPr>
        <p:grpSpPr>
          <a:xfrm>
            <a:off x="5690870" y="2735580"/>
            <a:ext cx="2074545" cy="2731135"/>
            <a:chOff x="4490267" y="1816435"/>
            <a:chExt cx="3320231" cy="4247055"/>
          </a:xfrm>
        </p:grpSpPr>
        <p:grpSp>
          <p:nvGrpSpPr>
            <p:cNvPr id="36" name="îṡḻíḓê"/>
            <p:cNvGrpSpPr/>
            <p:nvPr/>
          </p:nvGrpSpPr>
          <p:grpSpPr>
            <a:xfrm>
              <a:off x="5007727" y="2445937"/>
              <a:ext cx="2226950" cy="2844742"/>
              <a:chOff x="3855015" y="1605266"/>
              <a:chExt cx="1406556" cy="1858968"/>
            </a:xfrm>
            <a:solidFill>
              <a:schemeClr val="accent6"/>
            </a:solidFill>
          </p:grpSpPr>
          <p:sp>
            <p:nvSpPr>
              <p:cNvPr id="53" name="iŝḻíḓé"/>
              <p:cNvSpPr/>
              <p:nvPr/>
            </p:nvSpPr>
            <p:spPr bwMode="auto">
              <a:xfrm>
                <a:off x="3855015" y="1605266"/>
                <a:ext cx="1393801" cy="1824952"/>
              </a:xfrm>
              <a:custGeom>
                <a:avLst/>
                <a:gdLst>
                  <a:gd name="T0" fmla="*/ 60 w 325"/>
                  <a:gd name="T1" fmla="*/ 58 h 426"/>
                  <a:gd name="T2" fmla="*/ 163 w 325"/>
                  <a:gd name="T3" fmla="*/ 11 h 426"/>
                  <a:gd name="T4" fmla="*/ 315 w 325"/>
                  <a:gd name="T5" fmla="*/ 105 h 426"/>
                  <a:gd name="T6" fmla="*/ 315 w 325"/>
                  <a:gd name="T7" fmla="*/ 215 h 426"/>
                  <a:gd name="T8" fmla="*/ 272 w 325"/>
                  <a:gd name="T9" fmla="*/ 310 h 426"/>
                  <a:gd name="T10" fmla="*/ 244 w 325"/>
                  <a:gd name="T11" fmla="*/ 389 h 426"/>
                  <a:gd name="T12" fmla="*/ 226 w 325"/>
                  <a:gd name="T13" fmla="*/ 426 h 426"/>
                  <a:gd name="T14" fmla="*/ 116 w 325"/>
                  <a:gd name="T15" fmla="*/ 426 h 426"/>
                  <a:gd name="T16" fmla="*/ 96 w 325"/>
                  <a:gd name="T17" fmla="*/ 396 h 426"/>
                  <a:gd name="T18" fmla="*/ 60 w 325"/>
                  <a:gd name="T19" fmla="*/ 297 h 426"/>
                  <a:gd name="T20" fmla="*/ 18 w 325"/>
                  <a:gd name="T21" fmla="*/ 178 h 426"/>
                  <a:gd name="T22" fmla="*/ 60 w 325"/>
                  <a:gd name="T23" fmla="*/ 5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5" h="426">
                    <a:moveTo>
                      <a:pt x="60" y="58"/>
                    </a:moveTo>
                    <a:cubicBezTo>
                      <a:pt x="60" y="58"/>
                      <a:pt x="104" y="15"/>
                      <a:pt x="163" y="11"/>
                    </a:cubicBezTo>
                    <a:cubicBezTo>
                      <a:pt x="163" y="11"/>
                      <a:pt x="263" y="0"/>
                      <a:pt x="315" y="105"/>
                    </a:cubicBezTo>
                    <a:cubicBezTo>
                      <a:pt x="315" y="105"/>
                      <a:pt x="325" y="179"/>
                      <a:pt x="315" y="215"/>
                    </a:cubicBezTo>
                    <a:cubicBezTo>
                      <a:pt x="315" y="215"/>
                      <a:pt x="271" y="302"/>
                      <a:pt x="272" y="310"/>
                    </a:cubicBezTo>
                    <a:cubicBezTo>
                      <a:pt x="244" y="389"/>
                      <a:pt x="244" y="389"/>
                      <a:pt x="244" y="389"/>
                    </a:cubicBezTo>
                    <a:cubicBezTo>
                      <a:pt x="244" y="389"/>
                      <a:pt x="241" y="426"/>
                      <a:pt x="226" y="426"/>
                    </a:cubicBezTo>
                    <a:cubicBezTo>
                      <a:pt x="116" y="426"/>
                      <a:pt x="116" y="426"/>
                      <a:pt x="116" y="426"/>
                    </a:cubicBezTo>
                    <a:cubicBezTo>
                      <a:pt x="116" y="426"/>
                      <a:pt x="96" y="426"/>
                      <a:pt x="96" y="396"/>
                    </a:cubicBezTo>
                    <a:cubicBezTo>
                      <a:pt x="96" y="396"/>
                      <a:pt x="74" y="318"/>
                      <a:pt x="60" y="297"/>
                    </a:cubicBezTo>
                    <a:cubicBezTo>
                      <a:pt x="60" y="297"/>
                      <a:pt x="18" y="207"/>
                      <a:pt x="18" y="178"/>
                    </a:cubicBezTo>
                    <a:cubicBezTo>
                      <a:pt x="18" y="178"/>
                      <a:pt x="0" y="125"/>
                      <a:pt x="60" y="58"/>
                    </a:cubicBezTo>
                    <a:close/>
                  </a:path>
                </a:pathLst>
              </a:custGeom>
              <a:solidFill>
                <a:schemeClr val="bg1">
                  <a:lumMod val="95000"/>
                  <a:alpha val="30000"/>
                </a:schemeClr>
              </a:solidFill>
              <a:ln>
                <a:noFill/>
              </a:ln>
            </p:spPr>
            <p:txBody>
              <a:bodyPr wrap="square" lIns="91440" tIns="45720" rIns="91440" bIns="45720" anchor="ctr">
                <a:normAutofit/>
              </a:bodyPr>
              <a:lstStyle/>
              <a:p>
                <a:pPr algn="ctr"/>
                <a:endParaRPr>
                  <a:cs typeface="+mn-ea"/>
                  <a:sym typeface="+mn-lt"/>
                </a:endParaRPr>
              </a:p>
            </p:txBody>
          </p:sp>
          <p:sp>
            <p:nvSpPr>
              <p:cNvPr id="54" name="ïṡlïḓé"/>
              <p:cNvSpPr/>
              <p:nvPr/>
            </p:nvSpPr>
            <p:spPr bwMode="auto">
              <a:xfrm>
                <a:off x="3885629" y="1626526"/>
                <a:ext cx="1375942" cy="183770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solidFill>
                <a:schemeClr val="accent2"/>
              </a:solidFill>
              <a:ln>
                <a:noFill/>
              </a:ln>
            </p:spPr>
            <p:txBody>
              <a:bodyPr wrap="square" lIns="91440" tIns="45720" rIns="91440" bIns="45720" anchor="ctr">
                <a:normAutofit/>
              </a:bodyPr>
              <a:lstStyle/>
              <a:p>
                <a:pPr algn="ctr"/>
                <a:endParaRPr>
                  <a:cs typeface="+mn-ea"/>
                  <a:sym typeface="+mn-lt"/>
                </a:endParaRPr>
              </a:p>
            </p:txBody>
          </p:sp>
        </p:grpSp>
        <p:sp>
          <p:nvSpPr>
            <p:cNvPr id="37" name="ïṥḻiḋê"/>
            <p:cNvSpPr/>
            <p:nvPr/>
          </p:nvSpPr>
          <p:spPr bwMode="auto">
            <a:xfrm>
              <a:off x="5679140" y="5341013"/>
              <a:ext cx="943828" cy="135986"/>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solidFill>
              <a:schemeClr val="accent2"/>
            </a:solidFill>
            <a:ln>
              <a:noFill/>
            </a:ln>
          </p:spPr>
          <p:txBody>
            <a:bodyPr wrap="square" lIns="91440" tIns="45720" rIns="91440" bIns="45720" anchor="ctr">
              <a:normAutofit fontScale="25000" lnSpcReduction="20000"/>
            </a:bodyPr>
            <a:lstStyle/>
            <a:p>
              <a:pPr algn="ctr"/>
              <a:endParaRPr>
                <a:cs typeface="+mn-ea"/>
                <a:sym typeface="+mn-lt"/>
              </a:endParaRPr>
            </a:p>
          </p:txBody>
        </p:sp>
        <p:sp>
          <p:nvSpPr>
            <p:cNvPr id="17" name="íṡḻïḍé"/>
            <p:cNvSpPr/>
            <p:nvPr/>
          </p:nvSpPr>
          <p:spPr bwMode="auto">
            <a:xfrm>
              <a:off x="5706067" y="5537587"/>
              <a:ext cx="888626" cy="149451"/>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solidFill>
              <a:schemeClr val="accent2"/>
            </a:solidFill>
            <a:ln>
              <a:noFill/>
            </a:ln>
          </p:spPr>
          <p:txBody>
            <a:bodyPr wrap="square" lIns="91440" tIns="45720" rIns="91440" bIns="45720" anchor="ctr">
              <a:normAutofit fontScale="25000" lnSpcReduction="20000"/>
            </a:bodyPr>
            <a:lstStyle/>
            <a:p>
              <a:pPr algn="ctr"/>
              <a:endParaRPr>
                <a:cs typeface="+mn-ea"/>
                <a:sym typeface="+mn-lt"/>
              </a:endParaRPr>
            </a:p>
          </p:txBody>
        </p:sp>
        <p:sp>
          <p:nvSpPr>
            <p:cNvPr id="39" name="íşḷiďè"/>
            <p:cNvSpPr/>
            <p:nvPr/>
          </p:nvSpPr>
          <p:spPr bwMode="auto">
            <a:xfrm>
              <a:off x="5759924" y="5740894"/>
              <a:ext cx="780914" cy="125478"/>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solidFill>
              <a:schemeClr val="accent2"/>
            </a:solidFill>
            <a:ln>
              <a:noFill/>
            </a:ln>
          </p:spPr>
          <p:txBody>
            <a:bodyPr wrap="square" lIns="91440" tIns="45720" rIns="91440" bIns="45720" anchor="ctr">
              <a:normAutofit fontScale="25000" lnSpcReduction="20000"/>
            </a:bodyPr>
            <a:lstStyle/>
            <a:p>
              <a:pPr algn="ctr"/>
              <a:endParaRPr>
                <a:cs typeface="+mn-ea"/>
                <a:sym typeface="+mn-lt"/>
              </a:endParaRPr>
            </a:p>
          </p:txBody>
        </p:sp>
        <p:sp>
          <p:nvSpPr>
            <p:cNvPr id="40" name="ïs1íḑê"/>
            <p:cNvSpPr/>
            <p:nvPr/>
          </p:nvSpPr>
          <p:spPr bwMode="auto">
            <a:xfrm>
              <a:off x="5897548" y="5927504"/>
              <a:ext cx="495476" cy="135986"/>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solidFill>
              <a:schemeClr val="accent2"/>
            </a:solidFill>
            <a:ln>
              <a:noFill/>
            </a:ln>
          </p:spPr>
          <p:txBody>
            <a:bodyPr wrap="square" lIns="91440" tIns="45720" rIns="91440" bIns="45720" anchor="ctr">
              <a:normAutofit fontScale="25000" lnSpcReduction="20000"/>
            </a:bodyPr>
            <a:lstStyle/>
            <a:p>
              <a:pPr algn="ctr"/>
              <a:endParaRPr>
                <a:cs typeface="+mn-ea"/>
                <a:sym typeface="+mn-lt"/>
              </a:endParaRPr>
            </a:p>
          </p:txBody>
        </p:sp>
        <p:sp>
          <p:nvSpPr>
            <p:cNvPr id="41" name="íŝľidè"/>
            <p:cNvSpPr/>
            <p:nvPr/>
          </p:nvSpPr>
          <p:spPr bwMode="auto">
            <a:xfrm>
              <a:off x="5637401" y="3749297"/>
              <a:ext cx="1052887" cy="1417762"/>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solidFill>
              <a:schemeClr val="accent2">
                <a:lumMod val="75000"/>
              </a:schemeClr>
            </a:solidFill>
            <a:ln>
              <a:noFill/>
            </a:ln>
          </p:spPr>
          <p:txBody>
            <a:bodyPr wrap="square" lIns="91440" tIns="45720" rIns="91440" bIns="45720" anchor="ctr">
              <a:normAutofit/>
            </a:bodyPr>
            <a:lstStyle/>
            <a:p>
              <a:pPr algn="ctr"/>
              <a:endParaRPr>
                <a:cs typeface="+mn-ea"/>
                <a:sym typeface="+mn-lt"/>
              </a:endParaRPr>
            </a:p>
          </p:txBody>
        </p:sp>
        <p:grpSp>
          <p:nvGrpSpPr>
            <p:cNvPr id="42" name="îṣlïḍê"/>
            <p:cNvGrpSpPr/>
            <p:nvPr/>
          </p:nvGrpSpPr>
          <p:grpSpPr>
            <a:xfrm>
              <a:off x="4490267" y="1816435"/>
              <a:ext cx="3320231" cy="2502955"/>
              <a:chOff x="3525061" y="1210682"/>
              <a:chExt cx="2097079" cy="1580888"/>
            </a:xfrm>
            <a:solidFill>
              <a:schemeClr val="bg1">
                <a:lumMod val="95000"/>
              </a:schemeClr>
            </a:solidFill>
          </p:grpSpPr>
          <p:sp>
            <p:nvSpPr>
              <p:cNvPr id="44" name="ïṧľîḍè"/>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solidFill>
                <a:schemeClr val="accent2">
                  <a:lumMod val="40000"/>
                  <a:lumOff val="60000"/>
                </a:schemeClr>
              </a:solidFill>
              <a:ln>
                <a:noFill/>
              </a:ln>
            </p:spPr>
            <p:txBody>
              <a:bodyPr wrap="square" lIns="91440" tIns="45720" rIns="91440" bIns="45720" anchor="ctr">
                <a:normAutofit fontScale="25000" lnSpcReduction="20000"/>
              </a:bodyPr>
              <a:lstStyle/>
              <a:p>
                <a:pPr algn="ctr"/>
                <a:endParaRPr>
                  <a:cs typeface="+mn-ea"/>
                  <a:sym typeface="+mn-lt"/>
                </a:endParaRPr>
              </a:p>
            </p:txBody>
          </p:sp>
          <p:sp>
            <p:nvSpPr>
              <p:cNvPr id="45" name="išļîḋê"/>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solidFill>
                <a:schemeClr val="accent2">
                  <a:lumMod val="40000"/>
                  <a:lumOff val="60000"/>
                </a:schemeClr>
              </a:solidFill>
              <a:ln>
                <a:noFill/>
              </a:ln>
            </p:spPr>
            <p:txBody>
              <a:bodyPr wrap="square" lIns="91440" tIns="45720" rIns="91440" bIns="45720" anchor="ctr">
                <a:normAutofit fontScale="32500" lnSpcReduction="20000"/>
              </a:bodyPr>
              <a:lstStyle/>
              <a:p>
                <a:pPr algn="ctr"/>
                <a:endParaRPr>
                  <a:cs typeface="+mn-ea"/>
                  <a:sym typeface="+mn-lt"/>
                </a:endParaRPr>
              </a:p>
            </p:txBody>
          </p:sp>
          <p:sp>
            <p:nvSpPr>
              <p:cNvPr id="46" name="îśľiďê"/>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solidFill>
                <a:schemeClr val="accent2">
                  <a:lumMod val="40000"/>
                  <a:lumOff val="60000"/>
                </a:schemeClr>
              </a:solidFill>
              <a:ln>
                <a:noFill/>
              </a:ln>
            </p:spPr>
            <p:txBody>
              <a:bodyPr wrap="square" lIns="91440" tIns="45720" rIns="91440" bIns="45720" anchor="ctr">
                <a:normAutofit fontScale="70000" lnSpcReduction="20000"/>
              </a:bodyPr>
              <a:lstStyle/>
              <a:p>
                <a:pPr algn="ctr"/>
                <a:endParaRPr>
                  <a:cs typeface="+mn-ea"/>
                  <a:sym typeface="+mn-lt"/>
                </a:endParaRPr>
              </a:p>
            </p:txBody>
          </p:sp>
          <p:sp>
            <p:nvSpPr>
              <p:cNvPr id="47" name="ïŝľïdé"/>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solidFill>
                <a:schemeClr val="accent2">
                  <a:lumMod val="40000"/>
                  <a:lumOff val="60000"/>
                </a:schemeClr>
              </a:solidFill>
              <a:ln>
                <a:noFill/>
              </a:ln>
            </p:spPr>
            <p:txBody>
              <a:bodyPr wrap="square" lIns="91440" tIns="45720" rIns="91440" bIns="45720" anchor="ctr">
                <a:normAutofit fontScale="32500" lnSpcReduction="20000"/>
              </a:bodyPr>
              <a:lstStyle/>
              <a:p>
                <a:pPr algn="ctr"/>
                <a:endParaRPr>
                  <a:cs typeface="+mn-ea"/>
                  <a:sym typeface="+mn-lt"/>
                </a:endParaRPr>
              </a:p>
            </p:txBody>
          </p:sp>
          <p:sp>
            <p:nvSpPr>
              <p:cNvPr id="48" name="íṩḻiḓé"/>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solidFill>
                <a:schemeClr val="accent2">
                  <a:lumMod val="60000"/>
                  <a:lumOff val="40000"/>
                </a:schemeClr>
              </a:solidFill>
              <a:ln>
                <a:noFill/>
              </a:ln>
            </p:spPr>
            <p:txBody>
              <a:bodyPr wrap="square" lIns="91440" tIns="45720" rIns="91440" bIns="45720" anchor="ctr">
                <a:normAutofit fontScale="32500" lnSpcReduction="20000"/>
              </a:bodyPr>
              <a:lstStyle/>
              <a:p>
                <a:pPr algn="ctr"/>
                <a:endParaRPr>
                  <a:cs typeface="+mn-ea"/>
                  <a:sym typeface="+mn-lt"/>
                </a:endParaRPr>
              </a:p>
            </p:txBody>
          </p:sp>
          <p:sp>
            <p:nvSpPr>
              <p:cNvPr id="49" name="íśľíďé"/>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solidFill>
                <a:schemeClr val="accent2">
                  <a:lumMod val="40000"/>
                  <a:lumOff val="60000"/>
                </a:schemeClr>
              </a:solidFill>
              <a:ln>
                <a:noFill/>
              </a:ln>
            </p:spPr>
            <p:txBody>
              <a:bodyPr wrap="square" lIns="91440" tIns="45720" rIns="91440" bIns="45720" anchor="ctr">
                <a:normAutofit fontScale="32500" lnSpcReduction="20000"/>
              </a:bodyPr>
              <a:lstStyle/>
              <a:p>
                <a:pPr algn="ctr"/>
                <a:endParaRPr>
                  <a:cs typeface="+mn-ea"/>
                  <a:sym typeface="+mn-lt"/>
                </a:endParaRPr>
              </a:p>
            </p:txBody>
          </p:sp>
          <p:sp>
            <p:nvSpPr>
              <p:cNvPr id="50" name="iŝļíďe"/>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solidFill>
                <a:schemeClr val="accent2">
                  <a:lumMod val="40000"/>
                  <a:lumOff val="60000"/>
                </a:schemeClr>
              </a:solidFill>
              <a:ln>
                <a:noFill/>
              </a:ln>
            </p:spPr>
            <p:txBody>
              <a:bodyPr wrap="square" lIns="91440" tIns="45720" rIns="91440" bIns="45720" anchor="ctr">
                <a:normAutofit fontScale="62500" lnSpcReduction="20000"/>
              </a:bodyPr>
              <a:lstStyle/>
              <a:p>
                <a:pPr algn="ctr"/>
                <a:endParaRPr>
                  <a:cs typeface="+mn-ea"/>
                  <a:sym typeface="+mn-lt"/>
                </a:endParaRPr>
              </a:p>
            </p:txBody>
          </p:sp>
          <p:sp>
            <p:nvSpPr>
              <p:cNvPr id="51" name="ïśḻiḓè"/>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solidFill>
                <a:schemeClr val="accent2">
                  <a:lumMod val="40000"/>
                  <a:lumOff val="60000"/>
                </a:schemeClr>
              </a:solidFill>
              <a:ln>
                <a:noFill/>
              </a:ln>
            </p:spPr>
            <p:txBody>
              <a:bodyPr wrap="square" lIns="91440" tIns="45720" rIns="91440" bIns="45720" anchor="ctr">
                <a:normAutofit fontScale="85000" lnSpcReduction="20000"/>
              </a:bodyPr>
              <a:lstStyle/>
              <a:p>
                <a:pPr algn="ctr"/>
                <a:endParaRPr>
                  <a:cs typeface="+mn-ea"/>
                  <a:sym typeface="+mn-lt"/>
                </a:endParaRPr>
              </a:p>
            </p:txBody>
          </p:sp>
          <p:sp>
            <p:nvSpPr>
              <p:cNvPr id="52" name="ísḻîḋè"/>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solidFill>
                <a:schemeClr val="accent2">
                  <a:lumMod val="40000"/>
                  <a:lumOff val="60000"/>
                </a:schemeClr>
              </a:solidFill>
              <a:ln>
                <a:noFill/>
              </a:ln>
            </p:spPr>
            <p:txBody>
              <a:bodyPr wrap="square" lIns="91440" tIns="45720" rIns="91440" bIns="45720" anchor="ctr">
                <a:normAutofit fontScale="25000" lnSpcReduction="20000"/>
              </a:bodyPr>
              <a:lstStyle/>
              <a:p>
                <a:pPr algn="ctr"/>
                <a:endParaRPr>
                  <a:cs typeface="+mn-ea"/>
                  <a:sym typeface="+mn-lt"/>
                </a:endParaRPr>
              </a:p>
            </p:txBody>
          </p:sp>
        </p:grpSp>
        <p:sp>
          <p:nvSpPr>
            <p:cNvPr id="43" name="ïşḷïḋê"/>
            <p:cNvSpPr/>
            <p:nvPr/>
          </p:nvSpPr>
          <p:spPr bwMode="auto">
            <a:xfrm>
              <a:off x="5152696" y="3033217"/>
              <a:ext cx="393150" cy="931742"/>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solidFill>
              <a:schemeClr val="bg1"/>
            </a:solidFill>
            <a:ln>
              <a:noFill/>
            </a:ln>
          </p:spPr>
          <p:txBody>
            <a:bodyPr wrap="square" lIns="91440" tIns="45720" rIns="91440" bIns="45720" anchor="ctr">
              <a:normAutofit/>
            </a:bodyPr>
            <a:lstStyle/>
            <a:p>
              <a:pPr algn="ctr"/>
              <a:endParaRPr>
                <a:cs typeface="+mn-ea"/>
                <a:sym typeface="+mn-lt"/>
              </a:endParaRPr>
            </a:p>
          </p:txBody>
        </p:sp>
      </p:grpSp>
      <p:sp>
        <p:nvSpPr>
          <p:cNvPr id="18" name="文本框 17"/>
          <p:cNvSpPr txBox="1"/>
          <p:nvPr/>
        </p:nvSpPr>
        <p:spPr>
          <a:xfrm>
            <a:off x="8015605" y="6045835"/>
            <a:ext cx="2506980" cy="368300"/>
          </a:xfrm>
          <a:prstGeom prst="rect">
            <a:avLst/>
          </a:prstGeom>
          <a:noFill/>
        </p:spPr>
        <p:txBody>
          <a:bodyPr wrap="none" rtlCol="0" anchor="t">
            <a:spAutoFit/>
          </a:bodyPr>
          <a:lstStyle/>
          <a:p>
            <a:r>
              <a:rPr lang="zh-CN" altLang="en-US"/>
              <a:t>硬   件   设   计   部   分</a:t>
            </a:r>
          </a:p>
        </p:txBody>
      </p:sp>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l="8570" r="14930" b="1885"/>
          <a:stretch>
            <a:fillRect/>
          </a:stretch>
        </p:blipFill>
        <p:spPr>
          <a:xfrm rot="5400000">
            <a:off x="8573325" y="152264"/>
            <a:ext cx="2290228" cy="3916416"/>
          </a:xfrm>
          <a:prstGeom prst="rect">
            <a:avLst/>
          </a:prstGeom>
        </p:spPr>
      </p:pic>
      <p:sp>
        <p:nvSpPr>
          <p:cNvPr id="21" name="文本框 20"/>
          <p:cNvSpPr txBox="1"/>
          <p:nvPr/>
        </p:nvSpPr>
        <p:spPr>
          <a:xfrm>
            <a:off x="7765415" y="3799840"/>
            <a:ext cx="4008755" cy="1569660"/>
          </a:xfrm>
          <a:prstGeom prst="rect">
            <a:avLst/>
          </a:prstGeom>
          <a:noFill/>
          <a:ln w="9525">
            <a:noFill/>
          </a:ln>
        </p:spPr>
        <p:txBody>
          <a:bodyPr wrap="square">
            <a:spAutoFit/>
          </a:bodyPr>
          <a:lstStyle/>
          <a:p>
            <a:pPr indent="0"/>
            <a:r>
              <a:rPr lang="zh-CN" sz="2400" b="0">
                <a:ea typeface="宋体" panose="02010600030101010101" pitchFamily="2" charset="-122"/>
              </a:rPr>
              <a:t>将</a:t>
            </a:r>
            <a:r>
              <a:rPr lang="zh-CN" altLang="en-US" sz="2400" b="0">
                <a:ea typeface="宋体" panose="02010600030101010101" pitchFamily="2" charset="-122"/>
              </a:rPr>
              <a:t>摄像头连接至树莓派的</a:t>
            </a:r>
            <a:r>
              <a:rPr lang="en-US" altLang="zh-CN" sz="2400" b="0">
                <a:ea typeface="宋体" panose="02010600030101010101" pitchFamily="2" charset="-122"/>
              </a:rPr>
              <a:t>CSI</a:t>
            </a:r>
            <a:r>
              <a:rPr lang="zh-CN" altLang="en-US" sz="2400" b="0">
                <a:ea typeface="宋体" panose="02010600030101010101" pitchFamily="2" charset="-122"/>
              </a:rPr>
              <a:t>接口，将</a:t>
            </a:r>
            <a:r>
              <a:rPr lang="en-US" altLang="zh-CN" sz="2400" b="0">
                <a:ea typeface="宋体" panose="02010600030101010101" pitchFamily="2" charset="-122"/>
              </a:rPr>
              <a:t>3.5</a:t>
            </a:r>
            <a:r>
              <a:rPr lang="zh-CN" altLang="en-US" sz="2400">
                <a:ea typeface="宋体" panose="02010600030101010101" pitchFamily="2" charset="-122"/>
              </a:rPr>
              <a:t>英寸屏幕连接至对应的针脚，再与供电模块相连后装入外壳。</a:t>
            </a:r>
            <a:endParaRPr lang="zh-CN" altLang="en-US" sz="2400"/>
          </a:p>
        </p:txBody>
      </p:sp>
      <mc:AlternateContent xmlns:mc="http://schemas.openxmlformats.org/markup-compatibility/2006" xmlns:p14="http://schemas.microsoft.com/office/powerpoint/2010/main">
        <mc:Choice Requires="p14">
          <p:contentPart p14:bwMode="auto" r:id="rId4">
            <p14:nvContentPartPr>
              <p14:cNvPr id="13" name="墨迹 12"/>
              <p14:cNvContentPartPr/>
              <p14:nvPr/>
            </p14:nvContentPartPr>
            <p14:xfrm>
              <a:off x="3699227" y="4096620"/>
              <a:ext cx="360" cy="360"/>
            </p14:xfrm>
          </p:contentPart>
        </mc:Choice>
        <mc:Fallback xmlns="">
          <p:pic>
            <p:nvPicPr>
              <p:cNvPr id="13" name="墨迹 12"/>
            </p:nvPicPr>
            <p:blipFill>
              <a:blip r:embed="rId5"/>
            </p:blipFill>
            <p:spPr>
              <a:xfrm>
                <a:off x="3699227" y="4096620"/>
                <a:ext cx="360" cy="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4" name="墨迹 13"/>
              <p14:cNvContentPartPr/>
              <p14:nvPr/>
            </p14:nvContentPartPr>
            <p14:xfrm>
              <a:off x="2087147" y="4565700"/>
              <a:ext cx="360" cy="360"/>
            </p14:xfrm>
          </p:contentPart>
        </mc:Choice>
        <mc:Fallback xmlns="">
          <p:pic>
            <p:nvPicPr>
              <p:cNvPr id="14" name="墨迹 13"/>
            </p:nvPicPr>
            <p:blipFill>
              <a:blip r:embed="rId7"/>
            </p:blipFill>
            <p:spPr>
              <a:xfrm>
                <a:off x="2087147" y="4565700"/>
                <a:ext cx="360" cy="3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5" name="墨迹 14"/>
              <p14:cNvContentPartPr/>
              <p14:nvPr/>
            </p14:nvContentPartPr>
            <p14:xfrm>
              <a:off x="2718947" y="4517460"/>
              <a:ext cx="360" cy="360"/>
            </p14:xfrm>
          </p:contentPart>
        </mc:Choice>
        <mc:Fallback xmlns="">
          <p:pic>
            <p:nvPicPr>
              <p:cNvPr id="15" name="墨迹 14"/>
            </p:nvPicPr>
            <p:blipFill>
              <a:blip r:embed="rId5"/>
            </p:blipFill>
            <p:spPr>
              <a:xfrm>
                <a:off x="2718947" y="4517460"/>
                <a:ext cx="360" cy="36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9" name="墨迹 18"/>
              <p14:cNvContentPartPr/>
              <p14:nvPr/>
            </p14:nvContentPartPr>
            <p14:xfrm>
              <a:off x="3013787" y="3675060"/>
              <a:ext cx="360" cy="360"/>
            </p14:xfrm>
          </p:contentPart>
        </mc:Choice>
        <mc:Fallback xmlns="">
          <p:pic>
            <p:nvPicPr>
              <p:cNvPr id="19" name="墨迹 18"/>
            </p:nvPicPr>
            <p:blipFill>
              <a:blip r:embed="rId7"/>
            </p:blipFill>
            <p:spPr>
              <a:xfrm>
                <a:off x="3013787" y="3675060"/>
                <a:ext cx="360" cy="36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22" name="墨迹 21"/>
              <p14:cNvContentPartPr/>
              <p14:nvPr/>
            </p14:nvContentPartPr>
            <p14:xfrm>
              <a:off x="5053187" y="3278340"/>
              <a:ext cx="360" cy="360"/>
            </p14:xfrm>
          </p:contentPart>
        </mc:Choice>
        <mc:Fallback xmlns="">
          <p:pic>
            <p:nvPicPr>
              <p:cNvPr id="22" name="墨迹 21"/>
            </p:nvPicPr>
            <p:blipFill>
              <a:blip r:embed="rId5"/>
            </p:blipFill>
            <p:spPr>
              <a:xfrm>
                <a:off x="5053187" y="3278340"/>
                <a:ext cx="360" cy="360"/>
              </a:xfrm>
              <a:prstGeom prst="rect"/>
            </p:spPr>
          </p:pic>
        </mc:Fallback>
      </mc:AlternateContent>
      <p:grpSp>
        <p:nvGrpSpPr>
          <p:cNvPr id="28" name="组合 27"/>
          <p:cNvGrpSpPr/>
          <p:nvPr/>
        </p:nvGrpSpPr>
        <p:grpSpPr>
          <a:xfrm>
            <a:off x="5010707" y="1816740"/>
            <a:ext cx="360" cy="360"/>
            <a:chOff x="5010707" y="1816740"/>
            <a:chExt cx="360" cy="360"/>
          </a:xfrm>
        </p:grpSpPr>
        <mc:AlternateContent xmlns:mc="http://schemas.openxmlformats.org/markup-compatibility/2006" xmlns:p14="http://schemas.microsoft.com/office/powerpoint/2010/main">
          <mc:Choice Requires="p14">
            <p:contentPart p14:bwMode="auto" r:id="rId11">
              <p14:nvContentPartPr>
                <p14:cNvPr id="23" name="墨迹 22"/>
                <p14:cNvContentPartPr/>
                <p14:nvPr/>
              </p14:nvContentPartPr>
              <p14:xfrm>
                <a:off x="5010707" y="1816740"/>
                <a:ext cx="360" cy="360"/>
              </p14:xfrm>
            </p:contentPart>
          </mc:Choice>
          <mc:Fallback xmlns="">
            <p:pic>
              <p:nvPicPr>
                <p:cNvPr id="23" name="墨迹 22"/>
              </p:nvPicPr>
              <p:blipFill>
                <a:blip r:embed="rId5"/>
              </p:blipFill>
              <p:spPr>
                <a:xfrm>
                  <a:off x="5010707" y="1816740"/>
                  <a:ext cx="360" cy="3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24" name="墨迹 23"/>
                <p14:cNvContentPartPr/>
                <p14:nvPr/>
              </p14:nvContentPartPr>
              <p14:xfrm>
                <a:off x="5010707" y="1816740"/>
                <a:ext cx="360" cy="360"/>
              </p14:xfrm>
            </p:contentPart>
          </mc:Choice>
          <mc:Fallback xmlns="">
            <p:pic>
              <p:nvPicPr>
                <p:cNvPr id="24" name="墨迹 23"/>
              </p:nvPicPr>
              <p:blipFill>
                <a:blip r:embed="rId5"/>
              </p:blipFill>
              <p:spPr>
                <a:xfrm>
                  <a:off x="5010707" y="1816740"/>
                  <a:ext cx="360" cy="360"/>
                </a:xfrm>
                <a:prstGeom prst="rect"/>
              </p:spPr>
            </p:pic>
          </mc:Fallback>
        </mc:AlternateContent>
      </p:grpSp>
      <p:grpSp>
        <p:nvGrpSpPr>
          <p:cNvPr id="27" name="组合 26"/>
          <p:cNvGrpSpPr/>
          <p:nvPr/>
        </p:nvGrpSpPr>
        <p:grpSpPr>
          <a:xfrm>
            <a:off x="6605147" y="3904020"/>
            <a:ext cx="360" cy="360"/>
            <a:chOff x="6605147" y="3904020"/>
            <a:chExt cx="360" cy="360"/>
          </a:xfrm>
        </p:grpSpPr>
        <mc:AlternateContent xmlns:mc="http://schemas.openxmlformats.org/markup-compatibility/2006" xmlns:p14="http://schemas.microsoft.com/office/powerpoint/2010/main">
          <mc:Choice Requires="p14">
            <p:contentPart p14:bwMode="auto" r:id="rId13">
              <p14:nvContentPartPr>
                <p14:cNvPr id="25" name="墨迹 24"/>
                <p14:cNvContentPartPr/>
                <p14:nvPr/>
              </p14:nvContentPartPr>
              <p14:xfrm>
                <a:off x="6605147" y="3904020"/>
                <a:ext cx="360" cy="360"/>
              </p14:xfrm>
            </p:contentPart>
          </mc:Choice>
          <mc:Fallback xmlns="">
            <p:pic>
              <p:nvPicPr>
                <p:cNvPr id="25" name="墨迹 24"/>
              </p:nvPicPr>
              <p:blipFill>
                <a:blip r:embed="rId5"/>
              </p:blipFill>
              <p:spPr>
                <a:xfrm>
                  <a:off x="6605147" y="3904020"/>
                  <a:ext cx="360" cy="3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26" name="墨迹 25"/>
                <p14:cNvContentPartPr/>
                <p14:nvPr/>
              </p14:nvContentPartPr>
              <p14:xfrm>
                <a:off x="6605147" y="3904020"/>
                <a:ext cx="360" cy="360"/>
              </p14:xfrm>
            </p:contentPart>
          </mc:Choice>
          <mc:Fallback xmlns="">
            <p:pic>
              <p:nvPicPr>
                <p:cNvPr id="26" name="墨迹 25"/>
              </p:nvPicPr>
              <p:blipFill>
                <a:blip r:embed="rId5"/>
              </p:blipFill>
              <p:spPr>
                <a:xfrm>
                  <a:off x="6605147" y="3904020"/>
                  <a:ext cx="360" cy="360"/>
                </a:xfrm>
                <a:prstGeom prst="rect"/>
              </p:spPr>
            </p:pic>
          </mc:Fallback>
        </mc:AlternateContent>
      </p:grpSp>
      <p:grpSp>
        <p:nvGrpSpPr>
          <p:cNvPr id="32" name="组合 31"/>
          <p:cNvGrpSpPr/>
          <p:nvPr/>
        </p:nvGrpSpPr>
        <p:grpSpPr>
          <a:xfrm>
            <a:off x="2790947" y="3338460"/>
            <a:ext cx="360" cy="360"/>
            <a:chOff x="2790947" y="3338460"/>
            <a:chExt cx="360" cy="360"/>
          </a:xfrm>
        </p:grpSpPr>
        <mc:AlternateContent xmlns:mc="http://schemas.openxmlformats.org/markup-compatibility/2006" xmlns:p14="http://schemas.microsoft.com/office/powerpoint/2010/main">
          <mc:Choice Requires="p14">
            <p:contentPart p14:bwMode="auto" r:id="rId15">
              <p14:nvContentPartPr>
                <p14:cNvPr id="29" name="墨迹 28"/>
                <p14:cNvContentPartPr/>
                <p14:nvPr/>
              </p14:nvContentPartPr>
              <p14:xfrm>
                <a:off x="2790947" y="3338460"/>
                <a:ext cx="360" cy="360"/>
              </p14:xfrm>
            </p:contentPart>
          </mc:Choice>
          <mc:Fallback xmlns="">
            <p:pic>
              <p:nvPicPr>
                <p:cNvPr id="29" name="墨迹 28"/>
              </p:nvPicPr>
              <p:blipFill>
                <a:blip r:embed="rId5"/>
              </p:blipFill>
              <p:spPr>
                <a:xfrm>
                  <a:off x="2790947" y="3338460"/>
                  <a:ext cx="360" cy="36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30" name="墨迹 29"/>
                <p14:cNvContentPartPr/>
                <p14:nvPr/>
              </p14:nvContentPartPr>
              <p14:xfrm>
                <a:off x="2790947" y="3338460"/>
                <a:ext cx="360" cy="360"/>
              </p14:xfrm>
            </p:contentPart>
          </mc:Choice>
          <mc:Fallback xmlns="">
            <p:pic>
              <p:nvPicPr>
                <p:cNvPr id="30" name="墨迹 29"/>
              </p:nvPicPr>
              <p:blipFill>
                <a:blip r:embed="rId5"/>
              </p:blipFill>
              <p:spPr>
                <a:xfrm>
                  <a:off x="2790947" y="3338460"/>
                  <a:ext cx="360" cy="36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31" name="墨迹 30"/>
                <p14:cNvContentPartPr/>
                <p14:nvPr/>
              </p14:nvContentPartPr>
              <p14:xfrm>
                <a:off x="2790947" y="3338460"/>
                <a:ext cx="360" cy="360"/>
              </p14:xfrm>
            </p:contentPart>
          </mc:Choice>
          <mc:Fallback xmlns="">
            <p:pic>
              <p:nvPicPr>
                <p:cNvPr id="31" name="墨迹 30"/>
              </p:nvPicPr>
              <p:blipFill>
                <a:blip r:embed="rId5"/>
              </p:blipFill>
              <p:spPr>
                <a:xfrm>
                  <a:off x="2790947" y="3338460"/>
                  <a:ext cx="360" cy="360"/>
                </a:xfrm>
                <a:prstGeom prst="rect"/>
              </p:spPr>
            </p:pic>
          </mc:Fallback>
        </mc:AlternateContent>
      </p:grpSp>
      <p:grpSp>
        <p:nvGrpSpPr>
          <p:cNvPr id="38" name="组合 37"/>
          <p:cNvGrpSpPr/>
          <p:nvPr/>
        </p:nvGrpSpPr>
        <p:grpSpPr>
          <a:xfrm>
            <a:off x="1100747" y="3115620"/>
            <a:ext cx="360" cy="360"/>
            <a:chOff x="1100747" y="3115620"/>
            <a:chExt cx="360" cy="360"/>
          </a:xfrm>
        </p:grpSpPr>
        <mc:AlternateContent xmlns:mc="http://schemas.openxmlformats.org/markup-compatibility/2006" xmlns:p14="http://schemas.microsoft.com/office/powerpoint/2010/main">
          <mc:Choice Requires="p14">
            <p:contentPart p14:bwMode="auto" r:id="rId18">
              <p14:nvContentPartPr>
                <p14:cNvPr id="33" name="墨迹 32"/>
                <p14:cNvContentPartPr/>
                <p14:nvPr/>
              </p14:nvContentPartPr>
              <p14:xfrm>
                <a:off x="1100747" y="3115620"/>
                <a:ext cx="360" cy="360"/>
              </p14:xfrm>
            </p:contentPart>
          </mc:Choice>
          <mc:Fallback xmlns="">
            <p:pic>
              <p:nvPicPr>
                <p:cNvPr id="33" name="墨迹 32"/>
              </p:nvPicPr>
              <p:blipFill>
                <a:blip r:embed="rId5"/>
              </p:blipFill>
              <p:spPr>
                <a:xfrm>
                  <a:off x="1100747" y="3115620"/>
                  <a:ext cx="360" cy="360"/>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34" name="墨迹 33"/>
                <p14:cNvContentPartPr/>
                <p14:nvPr/>
              </p14:nvContentPartPr>
              <p14:xfrm>
                <a:off x="1100747" y="3115620"/>
                <a:ext cx="360" cy="360"/>
              </p14:xfrm>
            </p:contentPart>
          </mc:Choice>
          <mc:Fallback xmlns="">
            <p:pic>
              <p:nvPicPr>
                <p:cNvPr id="34" name="墨迹 33"/>
              </p:nvPicPr>
              <p:blipFill>
                <a:blip r:embed="rId5"/>
              </p:blipFill>
              <p:spPr>
                <a:xfrm>
                  <a:off x="1100747" y="3115620"/>
                  <a:ext cx="360" cy="36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35" name="墨迹 34"/>
                <p14:cNvContentPartPr/>
                <p14:nvPr/>
              </p14:nvContentPartPr>
              <p14:xfrm>
                <a:off x="1100747" y="3115620"/>
                <a:ext cx="360" cy="360"/>
              </p14:xfrm>
            </p:contentPart>
          </mc:Choice>
          <mc:Fallback xmlns="">
            <p:pic>
              <p:nvPicPr>
                <p:cNvPr id="35" name="墨迹 34"/>
              </p:nvPicPr>
              <p:blipFill>
                <a:blip r:embed="rId5"/>
              </p:blipFill>
              <p:spPr>
                <a:xfrm>
                  <a:off x="1100747" y="3115620"/>
                  <a:ext cx="360" cy="360"/>
                </a:xfrm>
                <a:prstGeom prst="rect"/>
              </p:spPr>
            </p:pic>
          </mc:Fallback>
        </mc:AlternateContent>
      </p:grpSp>
      <p:pic>
        <p:nvPicPr>
          <p:cNvPr id="56" name="图片 55"/>
          <p:cNvPicPr>
            <a:picLocks noChangeAspect="1"/>
          </p:cNvPicPr>
          <p:nvPr/>
        </p:nvPicPr>
        <p:blipFill>
          <a:blip r:embed="rId21"/>
          <a:stretch>
            <a:fillRect/>
          </a:stretch>
        </p:blipFill>
        <p:spPr>
          <a:xfrm>
            <a:off x="318838" y="2899246"/>
            <a:ext cx="5263087" cy="3515864"/>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reeform 49"/>
          <p:cNvSpPr/>
          <p:nvPr/>
        </p:nvSpPr>
        <p:spPr bwMode="auto">
          <a:xfrm>
            <a:off x="651603" y="278962"/>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41"/>
          <p:cNvSpPr/>
          <p:nvPr/>
        </p:nvSpPr>
        <p:spPr bwMode="auto">
          <a:xfrm>
            <a:off x="2525221" y="3656982"/>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zh-CN" altLang="en-US">
              <a:cs typeface="微软雅黑" panose="020B0503020204020204" pitchFamily="34" charset="-122"/>
              <a:sym typeface="微软雅黑" panose="020B0503020204020204" pitchFamily="34" charset="-122"/>
            </a:endParaRPr>
          </a:p>
        </p:txBody>
      </p:sp>
      <p:sp>
        <p:nvSpPr>
          <p:cNvPr id="24" name="Freeform 17"/>
          <p:cNvSpPr/>
          <p:nvPr/>
        </p:nvSpPr>
        <p:spPr bwMode="auto">
          <a:xfrm>
            <a:off x="5761437" y="385387"/>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1032" name="Freeform 37"/>
          <p:cNvSpPr/>
          <p:nvPr/>
        </p:nvSpPr>
        <p:spPr bwMode="auto">
          <a:xfrm>
            <a:off x="3970797" y="1186122"/>
            <a:ext cx="6856413" cy="4973638"/>
          </a:xfrm>
          <a:custGeom>
            <a:avLst/>
            <a:gdLst>
              <a:gd name="T0" fmla="*/ 1242 w 1357"/>
              <a:gd name="T1" fmla="*/ 0 h 983"/>
              <a:gd name="T2" fmla="*/ 1241 w 1357"/>
              <a:gd name="T3" fmla="*/ 0 h 983"/>
              <a:gd name="T4" fmla="*/ 1160 w 1357"/>
              <a:gd name="T5" fmla="*/ 34 h 983"/>
              <a:gd name="T6" fmla="*/ 979 w 1357"/>
              <a:gd name="T7" fmla="*/ 215 h 983"/>
              <a:gd name="T8" fmla="*/ 955 w 1357"/>
              <a:gd name="T9" fmla="*/ 227 h 983"/>
              <a:gd name="T10" fmla="*/ 941 w 1357"/>
              <a:gd name="T11" fmla="*/ 191 h 983"/>
              <a:gd name="T12" fmla="*/ 941 w 1357"/>
              <a:gd name="T13" fmla="*/ 188 h 983"/>
              <a:gd name="T14" fmla="*/ 913 w 1357"/>
              <a:gd name="T15" fmla="*/ 70 h 983"/>
              <a:gd name="T16" fmla="*/ 832 w 1357"/>
              <a:gd name="T17" fmla="*/ 36 h 983"/>
              <a:gd name="T18" fmla="*/ 750 w 1357"/>
              <a:gd name="T19" fmla="*/ 70 h 983"/>
              <a:gd name="T20" fmla="*/ 34 w 1357"/>
              <a:gd name="T21" fmla="*/ 786 h 983"/>
              <a:gd name="T22" fmla="*/ 0 w 1357"/>
              <a:gd name="T23" fmla="*/ 866 h 983"/>
              <a:gd name="T24" fmla="*/ 0 w 1357"/>
              <a:gd name="T25" fmla="*/ 869 h 983"/>
              <a:gd name="T26" fmla="*/ 34 w 1357"/>
              <a:gd name="T27" fmla="*/ 949 h 983"/>
              <a:gd name="T28" fmla="*/ 116 w 1357"/>
              <a:gd name="T29" fmla="*/ 983 h 983"/>
              <a:gd name="T30" fmla="*/ 197 w 1357"/>
              <a:gd name="T31" fmla="*/ 949 h 983"/>
              <a:gd name="T32" fmla="*/ 382 w 1357"/>
              <a:gd name="T33" fmla="*/ 764 h 983"/>
              <a:gd name="T34" fmla="*/ 384 w 1357"/>
              <a:gd name="T35" fmla="*/ 762 h 983"/>
              <a:gd name="T36" fmla="*/ 409 w 1357"/>
              <a:gd name="T37" fmla="*/ 749 h 983"/>
              <a:gd name="T38" fmla="*/ 421 w 1357"/>
              <a:gd name="T39" fmla="*/ 784 h 983"/>
              <a:gd name="T40" fmla="*/ 420 w 1357"/>
              <a:gd name="T41" fmla="*/ 786 h 983"/>
              <a:gd name="T42" fmla="*/ 444 w 1357"/>
              <a:gd name="T43" fmla="*/ 913 h 983"/>
              <a:gd name="T44" fmla="*/ 526 w 1357"/>
              <a:gd name="T45" fmla="*/ 947 h 983"/>
              <a:gd name="T46" fmla="*/ 607 w 1357"/>
              <a:gd name="T47" fmla="*/ 913 h 983"/>
              <a:gd name="T48" fmla="*/ 1323 w 1357"/>
              <a:gd name="T49" fmla="*/ 197 h 983"/>
              <a:gd name="T50" fmla="*/ 1357 w 1357"/>
              <a:gd name="T51" fmla="*/ 117 h 983"/>
              <a:gd name="T52" fmla="*/ 1357 w 1357"/>
              <a:gd name="T53" fmla="*/ 114 h 983"/>
              <a:gd name="T54" fmla="*/ 1323 w 1357"/>
              <a:gd name="T55" fmla="*/ 34 h 983"/>
              <a:gd name="T56" fmla="*/ 1242 w 1357"/>
              <a:gd name="T57"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3">
                <a:moveTo>
                  <a:pt x="1242" y="0"/>
                </a:moveTo>
                <a:cubicBezTo>
                  <a:pt x="1241" y="0"/>
                  <a:pt x="1241" y="0"/>
                  <a:pt x="1241" y="0"/>
                </a:cubicBezTo>
                <a:cubicBezTo>
                  <a:pt x="1212" y="1"/>
                  <a:pt x="1182" y="12"/>
                  <a:pt x="1160" y="34"/>
                </a:cubicBezTo>
                <a:cubicBezTo>
                  <a:pt x="979" y="215"/>
                  <a:pt x="979" y="215"/>
                  <a:pt x="979" y="215"/>
                </a:cubicBezTo>
                <a:cubicBezTo>
                  <a:pt x="970" y="224"/>
                  <a:pt x="962" y="227"/>
                  <a:pt x="955" y="227"/>
                </a:cubicBezTo>
                <a:cubicBezTo>
                  <a:pt x="941" y="227"/>
                  <a:pt x="934" y="210"/>
                  <a:pt x="941" y="191"/>
                </a:cubicBezTo>
                <a:cubicBezTo>
                  <a:pt x="941" y="190"/>
                  <a:pt x="941" y="189"/>
                  <a:pt x="941" y="188"/>
                </a:cubicBezTo>
                <a:cubicBezTo>
                  <a:pt x="955" y="148"/>
                  <a:pt x="945" y="102"/>
                  <a:pt x="913" y="70"/>
                </a:cubicBezTo>
                <a:cubicBezTo>
                  <a:pt x="891" y="47"/>
                  <a:pt x="861" y="36"/>
                  <a:pt x="832" y="36"/>
                </a:cubicBezTo>
                <a:cubicBezTo>
                  <a:pt x="802" y="36"/>
                  <a:pt x="773" y="47"/>
                  <a:pt x="750" y="70"/>
                </a:cubicBezTo>
                <a:cubicBezTo>
                  <a:pt x="34" y="786"/>
                  <a:pt x="34" y="786"/>
                  <a:pt x="34" y="786"/>
                </a:cubicBezTo>
                <a:cubicBezTo>
                  <a:pt x="12" y="808"/>
                  <a:pt x="1" y="837"/>
                  <a:pt x="0" y="866"/>
                </a:cubicBezTo>
                <a:cubicBezTo>
                  <a:pt x="0" y="869"/>
                  <a:pt x="0" y="869"/>
                  <a:pt x="0" y="869"/>
                </a:cubicBezTo>
                <a:cubicBezTo>
                  <a:pt x="1" y="898"/>
                  <a:pt x="12" y="927"/>
                  <a:pt x="34" y="949"/>
                </a:cubicBezTo>
                <a:cubicBezTo>
                  <a:pt x="57" y="971"/>
                  <a:pt x="86" y="983"/>
                  <a:pt x="116" y="983"/>
                </a:cubicBezTo>
                <a:cubicBezTo>
                  <a:pt x="145" y="983"/>
                  <a:pt x="175" y="971"/>
                  <a:pt x="197" y="949"/>
                </a:cubicBezTo>
                <a:cubicBezTo>
                  <a:pt x="382" y="764"/>
                  <a:pt x="382" y="764"/>
                  <a:pt x="382" y="764"/>
                </a:cubicBezTo>
                <a:cubicBezTo>
                  <a:pt x="383" y="764"/>
                  <a:pt x="383" y="763"/>
                  <a:pt x="384" y="762"/>
                </a:cubicBezTo>
                <a:cubicBezTo>
                  <a:pt x="394" y="753"/>
                  <a:pt x="402" y="749"/>
                  <a:pt x="409" y="749"/>
                </a:cubicBezTo>
                <a:cubicBezTo>
                  <a:pt x="423" y="749"/>
                  <a:pt x="428" y="766"/>
                  <a:pt x="421" y="784"/>
                </a:cubicBezTo>
                <a:cubicBezTo>
                  <a:pt x="420" y="785"/>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5" y="175"/>
                  <a:pt x="1357" y="146"/>
                  <a:pt x="1357" y="117"/>
                </a:cubicBezTo>
                <a:cubicBezTo>
                  <a:pt x="1357" y="114"/>
                  <a:pt x="1357" y="114"/>
                  <a:pt x="1357" y="114"/>
                </a:cubicBezTo>
                <a:cubicBezTo>
                  <a:pt x="1357" y="85"/>
                  <a:pt x="1345" y="56"/>
                  <a:pt x="1323" y="34"/>
                </a:cubicBezTo>
                <a:cubicBezTo>
                  <a:pt x="1301" y="12"/>
                  <a:pt x="1272" y="1"/>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椭圆 5"/>
          <p:cNvSpPr/>
          <p:nvPr/>
        </p:nvSpPr>
        <p:spPr>
          <a:xfrm>
            <a:off x="3608514" y="953164"/>
            <a:ext cx="4477132" cy="4477132"/>
          </a:xfrm>
          <a:prstGeom prst="ellipse">
            <a:avLst/>
          </a:prstGeom>
          <a:solidFill>
            <a:schemeClr val="bg1"/>
          </a:solidFill>
          <a:ln w="6350">
            <a:solidFill>
              <a:schemeClr val="bg2"/>
            </a:solidFill>
          </a:ln>
          <a:effectLst>
            <a:outerShdw blurRad="571500" dist="101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 name="标题 1"/>
          <p:cNvSpPr>
            <a:spLocks noGrp="1"/>
          </p:cNvSpPr>
          <p:nvPr>
            <p:ph type="ctrTitle"/>
          </p:nvPr>
        </p:nvSpPr>
        <p:spPr>
          <a:xfrm>
            <a:off x="3439795" y="2822575"/>
            <a:ext cx="4814570" cy="608965"/>
          </a:xfrm>
        </p:spPr>
        <p:txBody>
          <a:bodyPr>
            <a:normAutofit fontScale="90000"/>
          </a:bodyPr>
          <a:lstStyle/>
          <a:p>
            <a:r>
              <a:rPr lang="zh-CN" altLang="en-US" b="0" spc="600">
                <a:cs typeface="+mn-ea"/>
                <a:sym typeface="+mn-lt"/>
              </a:rPr>
              <a:t>功能展示</a:t>
            </a:r>
            <a:endParaRPr lang="zh-CN" altLang="en-US" b="0" spc="600" dirty="0">
              <a:cs typeface="+mn-ea"/>
              <a:sym typeface="+mn-lt"/>
            </a:endParaRPr>
          </a:p>
        </p:txBody>
      </p:sp>
      <p:sp>
        <p:nvSpPr>
          <p:cNvPr id="3" name="副标题 2"/>
          <p:cNvSpPr>
            <a:spLocks noGrp="1"/>
          </p:cNvSpPr>
          <p:nvPr>
            <p:ph type="subTitle" idx="1"/>
          </p:nvPr>
        </p:nvSpPr>
        <p:spPr>
          <a:xfrm>
            <a:off x="3042285" y="1711960"/>
            <a:ext cx="5857240" cy="654050"/>
          </a:xfrm>
        </p:spPr>
        <p:txBody>
          <a:bodyPr>
            <a:normAutofit fontScale="67500" lnSpcReduction="20000"/>
          </a:bodyPr>
          <a:lstStyle/>
          <a:p>
            <a:r>
              <a:rPr lang="en-US" altLang="zh-CN" sz="5400" spc="600" dirty="0">
                <a:cs typeface="+mn-ea"/>
                <a:sym typeface="+mn-lt"/>
              </a:rPr>
              <a:t>PART 06</a:t>
            </a:r>
            <a:endParaRPr lang="en-US"/>
          </a:p>
        </p:txBody>
      </p:sp>
      <p:grpSp>
        <p:nvGrpSpPr>
          <p:cNvPr id="4" name="组合 3"/>
          <p:cNvGrpSpPr/>
          <p:nvPr/>
        </p:nvGrpSpPr>
        <p:grpSpPr>
          <a:xfrm>
            <a:off x="5217795" y="385445"/>
            <a:ext cx="3550920" cy="1865630"/>
            <a:chOff x="3336475" y="1712026"/>
            <a:chExt cx="3976188" cy="8000675"/>
          </a:xfrm>
        </p:grpSpPr>
        <p:sp>
          <p:nvSpPr>
            <p:cNvPr id="18" name="文本框 17"/>
            <p:cNvSpPr txBox="1"/>
            <p:nvPr/>
          </p:nvSpPr>
          <p:spPr>
            <a:xfrm>
              <a:off x="5171884" y="1712026"/>
              <a:ext cx="2140779" cy="1281979"/>
            </a:xfrm>
            <a:prstGeom prst="rect">
              <a:avLst/>
            </a:prstGeom>
            <a:noFill/>
          </p:spPr>
          <p:txBody>
            <a:bodyPr wrap="square" rtlCol="0">
              <a:spAutoFit/>
              <a:scene3d>
                <a:camera prst="orthographicFront"/>
                <a:lightRig rig="threePt" dir="t"/>
              </a:scene3d>
              <a:sp3d contourW="12700"/>
            </a:bodyPr>
            <a:lstStyle/>
            <a:p>
              <a:pPr algn="ctr"/>
              <a:endParaRPr lang="zh-CN" altLang="en-US" sz="2800" spc="600" dirty="0">
                <a:cs typeface="+mn-ea"/>
                <a:sym typeface="+mn-lt"/>
              </a:endParaRPr>
            </a:p>
          </p:txBody>
        </p:sp>
        <p:cxnSp>
          <p:nvCxnSpPr>
            <p:cNvPr id="5" name="直接连接符 4"/>
            <p:cNvCxnSpPr/>
            <p:nvPr/>
          </p:nvCxnSpPr>
          <p:spPr>
            <a:xfrm>
              <a:off x="3336475" y="9712701"/>
              <a:ext cx="608787" cy="0"/>
            </a:xfrm>
            <a:prstGeom prst="line">
              <a:avLst/>
            </a:prstGeom>
            <a:ln w="28575" cap="rnd" cmpd="sng">
              <a:solidFill>
                <a:schemeClr val="accent1">
                  <a:shade val="50000"/>
                </a:schemeClr>
              </a:solidFill>
              <a:prstDash val="solid"/>
              <a:roun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nvSpPr>
        <p:spPr>
          <a:xfrm>
            <a:off x="635" y="635"/>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p:cNvSpPr>
            <a:spLocks noGrp="1" noRot="1" noChangeAspect="1" noMove="1" noResize="1" noEditPoints="1" noAdjustHandles="1" noChangeArrowheads="1" noChangeShapeType="1" noTextEdit="1"/>
          </p:cNvSpPr>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0"/>
          <p:cNvSpPr>
            <a:spLocks noGrp="1" noRot="1" noChangeAspect="1" noMove="1" noResize="1" noEditPoints="1" noAdjustHandles="1" noChangeArrowheads="1" noChangeShapeType="1" noTextEdit="1"/>
          </p:cNvSpPr>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p:cNvSpPr>
            <a:spLocks noGrp="1" noRot="1" noChangeAspect="1" noMove="1" noResize="1" noEditPoints="1" noAdjustHandles="1" noChangeArrowheads="1" noChangeShapeType="1" noTextEdit="1"/>
          </p:cNvSpPr>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矩形 1"/>
          <p:cNvSpPr/>
          <p:nvPr/>
        </p:nvSpPr>
        <p:spPr>
          <a:xfrm>
            <a:off x="1723291" y="1307123"/>
            <a:ext cx="9003323" cy="5140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endParaRPr lang="zh-CN" altLang="en-US" sz="3600" kern="1200">
              <a:solidFill>
                <a:srgbClr val="080808"/>
              </a:solidFill>
              <a:latin typeface="+mj-lt"/>
              <a:ea typeface="+mj-ea"/>
              <a:cs typeface="+mj-cs"/>
            </a:endParaRPr>
          </a:p>
        </p:txBody>
      </p:sp>
      <p:sp>
        <p:nvSpPr>
          <p:cNvPr id="23" name="Freeform: Shape 22"/>
          <p:cNvSpPr>
            <a:spLocks noGrp="1" noRot="1" noChangeAspect="1" noMove="1" noResize="1" noEditPoints="1" noAdjustHandles="1" noChangeArrowheads="1" noChangeShapeType="1" noTextEdit="1"/>
          </p:cNvSpPr>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Freeform: Shape 24"/>
          <p:cNvSpPr>
            <a:spLocks noGrp="1" noRot="1" noChangeAspect="1" noMove="1" noResize="1" noEditPoints="1" noAdjustHandles="1" noChangeArrowheads="1" noChangeShapeType="1" noTextEdit="1"/>
          </p:cNvSpPr>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p:cNvSpPr>
            <a:spLocks noGrp="1" noRot="1" noChangeAspect="1" noMove="1" noResize="1" noEditPoints="1" noAdjustHandles="1" noChangeArrowheads="1" noChangeShapeType="1" noTextEdit="1"/>
          </p:cNvSpPr>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1BC7DBA6F6A2FC9493F21E1DA72771F2">
            <a:hlinkClick r:id="" action="ppaction://media"/>
            <a:extLst>
              <a:ext uri="{FF2B5EF4-FFF2-40B4-BE49-F238E27FC236}">
                <a16:creationId xmlns:a16="http://schemas.microsoft.com/office/drawing/2014/main" id="{166F8837-06E3-488D-90FA-E477D6936C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05"/>
            <a:ext cx="12191365" cy="6857769"/>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9"/>
          <p:cNvSpPr/>
          <p:nvPr/>
        </p:nvSpPr>
        <p:spPr bwMode="auto">
          <a:xfrm>
            <a:off x="-1261427" y="-438484"/>
            <a:ext cx="4954205" cy="3590261"/>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 name="标题 1"/>
          <p:cNvSpPr>
            <a:spLocks noGrp="1"/>
          </p:cNvSpPr>
          <p:nvPr>
            <p:ph type="ctrTitle"/>
          </p:nvPr>
        </p:nvSpPr>
        <p:spPr>
          <a:xfrm>
            <a:off x="4251960" y="1338580"/>
            <a:ext cx="1682750" cy="490220"/>
          </a:xfrm>
        </p:spPr>
        <p:txBody>
          <a:bodyPr>
            <a:normAutofit/>
          </a:bodyPr>
          <a:lstStyle/>
          <a:p>
            <a:r>
              <a:rPr lang="zh-CN" altLang="en-US" sz="2400" b="0"/>
              <a:t>问题来源</a:t>
            </a:r>
          </a:p>
        </p:txBody>
      </p:sp>
      <p:sp>
        <p:nvSpPr>
          <p:cNvPr id="3" name="副标题 2"/>
          <p:cNvSpPr>
            <a:spLocks noGrp="1"/>
          </p:cNvSpPr>
          <p:nvPr>
            <p:ph type="subTitle" idx="1"/>
          </p:nvPr>
        </p:nvSpPr>
        <p:spPr>
          <a:xfrm>
            <a:off x="4015740" y="1828800"/>
            <a:ext cx="1595755" cy="419735"/>
          </a:xfrm>
        </p:spPr>
        <p:txBody>
          <a:bodyPr>
            <a:noAutofit/>
          </a:bodyPr>
          <a:lstStyle/>
          <a:p>
            <a:r>
              <a:rPr lang="en-US" altLang="zh-CN" sz="1700" dirty="0">
                <a:solidFill>
                  <a:schemeClr val="accent1"/>
                </a:solidFill>
                <a:latin typeface="微软雅黑" panose="020B0503020204020204" pitchFamily="34" charset="-122"/>
                <a:ea typeface="+mn-ea"/>
                <a:cs typeface="微软雅黑" panose="020B0503020204020204" pitchFamily="34" charset="-122"/>
                <a:sym typeface="微软雅黑" panose="020B0503020204020204" pitchFamily="34" charset="-122"/>
              </a:rPr>
              <a:t>PART 02</a:t>
            </a:r>
          </a:p>
        </p:txBody>
      </p:sp>
      <p:sp>
        <p:nvSpPr>
          <p:cNvPr id="4" name="文本框 3"/>
          <p:cNvSpPr txBox="1"/>
          <p:nvPr/>
        </p:nvSpPr>
        <p:spPr>
          <a:xfrm>
            <a:off x="4179570" y="1032510"/>
            <a:ext cx="1250315" cy="645160"/>
          </a:xfrm>
          <a:prstGeom prst="rect">
            <a:avLst/>
          </a:prstGeom>
          <a:noFill/>
        </p:spPr>
        <p:txBody>
          <a:bodyPr wrap="none" rtlCol="0">
            <a:spAutoFit/>
          </a:bodyPr>
          <a:lstStyle/>
          <a:p>
            <a:pPr algn="l"/>
            <a:r>
              <a:rPr lang="en-US" altLang="zh-CN" spc="200" dirty="0">
                <a:solidFill>
                  <a:schemeClr val="accent1"/>
                </a:solidFill>
                <a:uFillTx/>
                <a:latin typeface="微软雅黑" panose="020B0503020204020204" pitchFamily="34" charset="-122"/>
                <a:cs typeface="微软雅黑" panose="020B0503020204020204" pitchFamily="34" charset="-122"/>
                <a:sym typeface="微软雅黑" panose="020B0503020204020204" pitchFamily="34" charset="-122"/>
              </a:rPr>
              <a:t>PART 01</a:t>
            </a:r>
            <a:br>
              <a:rPr lang="zh-CN" altLang="en-US" spc="300" dirty="0">
                <a:solidFill>
                  <a:srgbClr val="FAC842"/>
                </a:solidFill>
                <a:cs typeface="微软雅黑" panose="020B0503020204020204" pitchFamily="34" charset="-122"/>
                <a:sym typeface="微软雅黑" panose="020B0503020204020204" pitchFamily="34" charset="-122"/>
              </a:rPr>
            </a:br>
            <a:endParaRPr lang="zh-CN" altLang="en-US"/>
          </a:p>
        </p:txBody>
      </p:sp>
      <p:sp>
        <p:nvSpPr>
          <p:cNvPr id="5" name="文本框 4"/>
          <p:cNvSpPr txBox="1"/>
          <p:nvPr/>
        </p:nvSpPr>
        <p:spPr>
          <a:xfrm>
            <a:off x="4316095" y="2072640"/>
            <a:ext cx="1554480" cy="460375"/>
          </a:xfrm>
          <a:prstGeom prst="rect">
            <a:avLst/>
          </a:prstGeom>
          <a:noFill/>
        </p:spPr>
        <p:txBody>
          <a:bodyPr wrap="none" rtlCol="0" anchor="t">
            <a:spAutoFit/>
          </a:bodyPr>
          <a:lstStyle/>
          <a:p>
            <a:pPr algn="l"/>
            <a:r>
              <a:rPr lang="zh-CN" altLang="en-US" sz="2400" spc="30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rPr>
              <a:t>系统架构</a:t>
            </a:r>
          </a:p>
        </p:txBody>
      </p:sp>
      <p:sp>
        <p:nvSpPr>
          <p:cNvPr id="6" name="文本框 5"/>
          <p:cNvSpPr txBox="1"/>
          <p:nvPr/>
        </p:nvSpPr>
        <p:spPr>
          <a:xfrm>
            <a:off x="4311650" y="2533015"/>
            <a:ext cx="1201420" cy="352425"/>
          </a:xfrm>
          <a:prstGeom prst="rect">
            <a:avLst/>
          </a:prstGeom>
          <a:noFill/>
        </p:spPr>
        <p:txBody>
          <a:bodyPr wrap="none" rtlCol="0" anchor="t">
            <a:spAutoFit/>
          </a:bodyPr>
          <a:lstStyle/>
          <a:p>
            <a:pPr algn="l"/>
            <a:r>
              <a:rPr lang="en-US" altLang="zh-CN" sz="1700" spc="200" dirty="0">
                <a:solidFill>
                  <a:schemeClr val="accent1"/>
                </a:solidFill>
                <a:uFillTx/>
                <a:latin typeface="微软雅黑" panose="020B0503020204020204" pitchFamily="34" charset="-122"/>
                <a:cs typeface="微软雅黑" panose="020B0503020204020204" pitchFamily="34" charset="-122"/>
                <a:sym typeface="微软雅黑" panose="020B0503020204020204" pitchFamily="34" charset="-122"/>
              </a:rPr>
              <a:t>PART 03</a:t>
            </a:r>
            <a:endParaRPr lang="en-US" altLang="zh-CN" sz="1600" dirty="0">
              <a:solidFill>
                <a:schemeClr val="accent1"/>
              </a:solidFill>
              <a:latin typeface="微软雅黑" panose="020B0503020204020204" pitchFamily="34" charset="-122"/>
              <a:cs typeface="微软雅黑" panose="020B0503020204020204" pitchFamily="34" charset="-122"/>
              <a:sym typeface="微软雅黑" panose="020B0503020204020204" pitchFamily="34" charset="-122"/>
            </a:endParaRPr>
          </a:p>
        </p:txBody>
      </p:sp>
      <p:sp>
        <p:nvSpPr>
          <p:cNvPr id="7" name="文本框 6"/>
          <p:cNvSpPr txBox="1"/>
          <p:nvPr/>
        </p:nvSpPr>
        <p:spPr>
          <a:xfrm>
            <a:off x="4380230" y="4310380"/>
            <a:ext cx="1250315" cy="368300"/>
          </a:xfrm>
          <a:prstGeom prst="rect">
            <a:avLst/>
          </a:prstGeom>
          <a:noFill/>
        </p:spPr>
        <p:txBody>
          <a:bodyPr wrap="none" rtlCol="0" anchor="t">
            <a:spAutoFit/>
          </a:bodyPr>
          <a:lstStyle/>
          <a:p>
            <a:pPr algn="l"/>
            <a:r>
              <a:rPr lang="en-US" altLang="zh-CN" spc="200" dirty="0">
                <a:solidFill>
                  <a:schemeClr val="accent1"/>
                </a:solidFill>
                <a:uFillTx/>
                <a:latin typeface="微软雅黑" panose="020B0503020204020204" pitchFamily="34" charset="-122"/>
                <a:cs typeface="微软雅黑" panose="020B0503020204020204" pitchFamily="34" charset="-122"/>
                <a:sym typeface="微软雅黑" panose="020B0503020204020204" pitchFamily="34" charset="-122"/>
              </a:rPr>
              <a:t>PART 05</a:t>
            </a:r>
            <a:endParaRPr lang="zh-CN" altLang="en-US"/>
          </a:p>
        </p:txBody>
      </p:sp>
      <p:sp>
        <p:nvSpPr>
          <p:cNvPr id="9" name="文本框 8"/>
          <p:cNvSpPr txBox="1"/>
          <p:nvPr/>
        </p:nvSpPr>
        <p:spPr>
          <a:xfrm>
            <a:off x="4347845" y="2885440"/>
            <a:ext cx="1554480" cy="460375"/>
          </a:xfrm>
          <a:prstGeom prst="rect">
            <a:avLst/>
          </a:prstGeom>
          <a:noFill/>
        </p:spPr>
        <p:txBody>
          <a:bodyPr wrap="none" rtlCol="0" anchor="t">
            <a:spAutoFit/>
          </a:bodyPr>
          <a:lstStyle/>
          <a:p>
            <a:r>
              <a:rPr lang="zh-CN" altLang="en-US" sz="2400" spc="30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rPr>
              <a:t>功能实现</a:t>
            </a:r>
            <a:endParaRPr lang="zh-CN" altLang="en-US"/>
          </a:p>
        </p:txBody>
      </p:sp>
      <p:sp>
        <p:nvSpPr>
          <p:cNvPr id="10" name="文本框 9"/>
          <p:cNvSpPr txBox="1"/>
          <p:nvPr/>
        </p:nvSpPr>
        <p:spPr>
          <a:xfrm>
            <a:off x="4380230" y="4678680"/>
            <a:ext cx="1554480" cy="460375"/>
          </a:xfrm>
          <a:prstGeom prst="rect">
            <a:avLst/>
          </a:prstGeom>
          <a:noFill/>
        </p:spPr>
        <p:txBody>
          <a:bodyPr wrap="none" rtlCol="0" anchor="t">
            <a:spAutoFit/>
          </a:bodyPr>
          <a:lstStyle/>
          <a:p>
            <a:r>
              <a:rPr lang="zh-CN" altLang="en-US" sz="2400" spc="30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rPr>
              <a:t>功能设计</a:t>
            </a:r>
          </a:p>
        </p:txBody>
      </p:sp>
      <p:sp>
        <p:nvSpPr>
          <p:cNvPr id="12" name="文本框 11"/>
          <p:cNvSpPr txBox="1"/>
          <p:nvPr/>
        </p:nvSpPr>
        <p:spPr>
          <a:xfrm>
            <a:off x="279400" y="323850"/>
            <a:ext cx="3900170" cy="829945"/>
          </a:xfrm>
          <a:prstGeom prst="rect">
            <a:avLst/>
          </a:prstGeom>
          <a:noFill/>
        </p:spPr>
        <p:txBody>
          <a:bodyPr wrap="none" rtlCol="0" anchor="t">
            <a:spAutoFit/>
          </a:bodyPr>
          <a:lstStyle/>
          <a:p>
            <a:r>
              <a:rPr lang="en-US" altLang="zh-CN" sz="4800" b="1" spc="300" dirty="0">
                <a:solidFill>
                  <a:schemeClr val="accent1">
                    <a:alpha val="41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CONTENTS</a:t>
            </a:r>
          </a:p>
        </p:txBody>
      </p:sp>
      <p:sp>
        <p:nvSpPr>
          <p:cNvPr id="38" name="Oval 6"/>
          <p:cNvSpPr/>
          <p:nvPr/>
        </p:nvSpPr>
        <p:spPr>
          <a:xfrm rot="5400000">
            <a:off x="6591935" y="6083935"/>
            <a:ext cx="300355" cy="340995"/>
          </a:xfrm>
          <a:custGeom>
            <a:avLst/>
            <a:gdLst>
              <a:gd name="T0" fmla="*/ 329 w 345"/>
              <a:gd name="T1" fmla="*/ 213 h 397"/>
              <a:gd name="T2" fmla="*/ 273 w 345"/>
              <a:gd name="T3" fmla="*/ 213 h 397"/>
              <a:gd name="T4" fmla="*/ 212 w 345"/>
              <a:gd name="T5" fmla="*/ 153 h 397"/>
              <a:gd name="T6" fmla="*/ 212 w 345"/>
              <a:gd name="T7" fmla="*/ 357 h 397"/>
              <a:gd name="T8" fmla="*/ 172 w 345"/>
              <a:gd name="T9" fmla="*/ 397 h 397"/>
              <a:gd name="T10" fmla="*/ 132 w 345"/>
              <a:gd name="T11" fmla="*/ 357 h 397"/>
              <a:gd name="T12" fmla="*/ 132 w 345"/>
              <a:gd name="T13" fmla="*/ 153 h 397"/>
              <a:gd name="T14" fmla="*/ 72 w 345"/>
              <a:gd name="T15" fmla="*/ 213 h 397"/>
              <a:gd name="T16" fmla="*/ 44 w 345"/>
              <a:gd name="T17" fmla="*/ 225 h 397"/>
              <a:gd name="T18" fmla="*/ 16 w 345"/>
              <a:gd name="T19" fmla="*/ 213 h 397"/>
              <a:gd name="T20" fmla="*/ 16 w 345"/>
              <a:gd name="T21" fmla="*/ 157 h 397"/>
              <a:gd name="T22" fmla="*/ 172 w 345"/>
              <a:gd name="T23" fmla="*/ 0 h 397"/>
              <a:gd name="T24" fmla="*/ 329 w 345"/>
              <a:gd name="T25" fmla="*/ 157 h 397"/>
              <a:gd name="T26" fmla="*/ 329 w 345"/>
              <a:gd name="T27" fmla="*/ 21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97">
                <a:moveTo>
                  <a:pt x="329" y="213"/>
                </a:moveTo>
                <a:cubicBezTo>
                  <a:pt x="313" y="229"/>
                  <a:pt x="288" y="229"/>
                  <a:pt x="273" y="213"/>
                </a:cubicBezTo>
                <a:lnTo>
                  <a:pt x="212" y="153"/>
                </a:lnTo>
                <a:lnTo>
                  <a:pt x="212" y="357"/>
                </a:lnTo>
                <a:cubicBezTo>
                  <a:pt x="212" y="379"/>
                  <a:pt x="195" y="397"/>
                  <a:pt x="172" y="397"/>
                </a:cubicBezTo>
                <a:cubicBezTo>
                  <a:pt x="150" y="397"/>
                  <a:pt x="132" y="379"/>
                  <a:pt x="132" y="357"/>
                </a:cubicBezTo>
                <a:lnTo>
                  <a:pt x="132" y="153"/>
                </a:lnTo>
                <a:lnTo>
                  <a:pt x="72" y="213"/>
                </a:lnTo>
                <a:cubicBezTo>
                  <a:pt x="65" y="221"/>
                  <a:pt x="54" y="225"/>
                  <a:pt x="44" y="225"/>
                </a:cubicBezTo>
                <a:cubicBezTo>
                  <a:pt x="34" y="225"/>
                  <a:pt x="24" y="221"/>
                  <a:pt x="16" y="213"/>
                </a:cubicBezTo>
                <a:cubicBezTo>
                  <a:pt x="0" y="198"/>
                  <a:pt x="0" y="172"/>
                  <a:pt x="16" y="157"/>
                </a:cubicBezTo>
                <a:lnTo>
                  <a:pt x="172" y="0"/>
                </a:lnTo>
                <a:lnTo>
                  <a:pt x="329" y="157"/>
                </a:lnTo>
                <a:cubicBezTo>
                  <a:pt x="345" y="172"/>
                  <a:pt x="345" y="198"/>
                  <a:pt x="329" y="213"/>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4" name="Freeform 17"/>
          <p:cNvSpPr/>
          <p:nvPr/>
        </p:nvSpPr>
        <p:spPr bwMode="auto">
          <a:xfrm>
            <a:off x="-343440" y="2382795"/>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pitchFamily="34" charset="-122"/>
              <a:sym typeface="微软雅黑" panose="020B0503020204020204" pitchFamily="34" charset="-122"/>
            </a:endParaRPr>
          </a:p>
        </p:txBody>
      </p:sp>
      <p:pic>
        <p:nvPicPr>
          <p:cNvPr id="13" name="图片 12" descr="QQ图片20210417232743"/>
          <p:cNvPicPr>
            <a:picLocks noChangeAspect="1"/>
          </p:cNvPicPr>
          <p:nvPr/>
        </p:nvPicPr>
        <p:blipFill>
          <a:blip r:embed="rId3"/>
          <a:stretch>
            <a:fillRect/>
          </a:stretch>
        </p:blipFill>
        <p:spPr>
          <a:xfrm>
            <a:off x="7002780" y="2360930"/>
            <a:ext cx="3859530" cy="2894965"/>
          </a:xfrm>
          <a:prstGeom prst="rect">
            <a:avLst/>
          </a:prstGeom>
        </p:spPr>
      </p:pic>
      <p:sp>
        <p:nvSpPr>
          <p:cNvPr id="15" name="Freeform 41"/>
          <p:cNvSpPr/>
          <p:nvPr/>
        </p:nvSpPr>
        <p:spPr bwMode="auto">
          <a:xfrm>
            <a:off x="8993611" y="-131344"/>
            <a:ext cx="3016791" cy="2203782"/>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solidFill>
          <a:ln>
            <a:noFill/>
          </a:ln>
        </p:spPr>
        <p:txBody>
          <a:bodyPr vert="horz" wrap="square" lIns="91440" tIns="45720" rIns="91440" bIns="45720" numCol="1" anchor="t" anchorCtr="0" compatLnSpc="1"/>
          <a:lstStyle/>
          <a:p>
            <a:endParaRPr lang="zh-CN" altLang="en-US">
              <a:cs typeface="微软雅黑" panose="020B0503020204020204" pitchFamily="34" charset="-122"/>
              <a:sym typeface="微软雅黑" panose="020B0503020204020204" pitchFamily="34" charset="-122"/>
            </a:endParaRPr>
          </a:p>
        </p:txBody>
      </p:sp>
      <p:sp>
        <p:nvSpPr>
          <p:cNvPr id="16" name="Freeform 49"/>
          <p:cNvSpPr/>
          <p:nvPr/>
        </p:nvSpPr>
        <p:spPr bwMode="auto">
          <a:xfrm>
            <a:off x="8668068" y="3865546"/>
            <a:ext cx="4954205" cy="3590261"/>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5" name="Freeform 29"/>
          <p:cNvSpPr/>
          <p:nvPr/>
        </p:nvSpPr>
        <p:spPr bwMode="auto">
          <a:xfrm>
            <a:off x="9676420" y="323705"/>
            <a:ext cx="2516187" cy="2519363"/>
          </a:xfrm>
          <a:custGeom>
            <a:avLst/>
            <a:gdLst>
              <a:gd name="T0" fmla="*/ 94 w 592"/>
              <a:gd name="T1" fmla="*/ 572 h 592"/>
              <a:gd name="T2" fmla="*/ 21 w 592"/>
              <a:gd name="T3" fmla="*/ 572 h 592"/>
              <a:gd name="T4" fmla="*/ 21 w 592"/>
              <a:gd name="T5" fmla="*/ 499 h 592"/>
              <a:gd name="T6" fmla="*/ 499 w 592"/>
              <a:gd name="T7" fmla="*/ 21 h 592"/>
              <a:gd name="T8" fmla="*/ 572 w 592"/>
              <a:gd name="T9" fmla="*/ 21 h 592"/>
              <a:gd name="T10" fmla="*/ 572 w 592"/>
              <a:gd name="T11" fmla="*/ 94 h 592"/>
              <a:gd name="T12" fmla="*/ 94 w 592"/>
              <a:gd name="T13" fmla="*/ 572 h 592"/>
            </a:gdLst>
            <a:ahLst/>
            <a:cxnLst>
              <a:cxn ang="0">
                <a:pos x="T0" y="T1"/>
              </a:cxn>
              <a:cxn ang="0">
                <a:pos x="T2" y="T3"/>
              </a:cxn>
              <a:cxn ang="0">
                <a:pos x="T4" y="T5"/>
              </a:cxn>
              <a:cxn ang="0">
                <a:pos x="T6" y="T7"/>
              </a:cxn>
              <a:cxn ang="0">
                <a:pos x="T8" y="T9"/>
              </a:cxn>
              <a:cxn ang="0">
                <a:pos x="T10" y="T11"/>
              </a:cxn>
              <a:cxn ang="0">
                <a:pos x="T12" y="T13"/>
              </a:cxn>
            </a:cxnLst>
            <a:rect l="0" t="0" r="r" b="b"/>
            <a:pathLst>
              <a:path w="592" h="592">
                <a:moveTo>
                  <a:pt x="94" y="572"/>
                </a:moveTo>
                <a:cubicBezTo>
                  <a:pt x="74" y="592"/>
                  <a:pt x="41" y="592"/>
                  <a:pt x="21" y="572"/>
                </a:cubicBezTo>
                <a:cubicBezTo>
                  <a:pt x="0" y="552"/>
                  <a:pt x="0" y="519"/>
                  <a:pt x="21" y="499"/>
                </a:cubicBezTo>
                <a:cubicBezTo>
                  <a:pt x="499" y="21"/>
                  <a:pt x="499" y="21"/>
                  <a:pt x="499" y="21"/>
                </a:cubicBezTo>
                <a:cubicBezTo>
                  <a:pt x="519" y="0"/>
                  <a:pt x="552" y="0"/>
                  <a:pt x="572" y="21"/>
                </a:cubicBezTo>
                <a:cubicBezTo>
                  <a:pt x="592" y="41"/>
                  <a:pt x="592" y="74"/>
                  <a:pt x="572" y="94"/>
                </a:cubicBezTo>
                <a:lnTo>
                  <a:pt x="94" y="572"/>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文本框 17"/>
          <p:cNvSpPr txBox="1"/>
          <p:nvPr/>
        </p:nvSpPr>
        <p:spPr>
          <a:xfrm>
            <a:off x="4379930" y="5139055"/>
            <a:ext cx="1250315" cy="368300"/>
          </a:xfrm>
          <a:prstGeom prst="rect">
            <a:avLst/>
          </a:prstGeom>
          <a:noFill/>
        </p:spPr>
        <p:txBody>
          <a:bodyPr wrap="none" rtlCol="0" anchor="t">
            <a:spAutoFit/>
          </a:bodyPr>
          <a:lstStyle/>
          <a:p>
            <a:pPr algn="l"/>
            <a:r>
              <a:rPr lang="en-US" altLang="zh-CN" spc="200">
                <a:solidFill>
                  <a:schemeClr val="accent1"/>
                </a:solidFill>
                <a:uFillTx/>
                <a:latin typeface="微软雅黑" panose="020B0503020204020204" pitchFamily="34" charset="-122"/>
                <a:cs typeface="微软雅黑" panose="020B0503020204020204" pitchFamily="34" charset="-122"/>
                <a:sym typeface="微软雅黑" panose="020B0503020204020204" pitchFamily="34" charset="-122"/>
              </a:rPr>
              <a:t>PART 06</a:t>
            </a:r>
            <a:endParaRPr lang="zh-CN" altLang="en-US"/>
          </a:p>
        </p:txBody>
      </p:sp>
      <p:sp>
        <p:nvSpPr>
          <p:cNvPr id="19" name="文本框 18"/>
          <p:cNvSpPr txBox="1"/>
          <p:nvPr/>
        </p:nvSpPr>
        <p:spPr>
          <a:xfrm>
            <a:off x="4380263" y="5507154"/>
            <a:ext cx="1554480" cy="460375"/>
          </a:xfrm>
          <a:prstGeom prst="rect">
            <a:avLst/>
          </a:prstGeom>
          <a:noFill/>
        </p:spPr>
        <p:txBody>
          <a:bodyPr wrap="none" rtlCol="0" anchor="t">
            <a:spAutoFit/>
          </a:bodyPr>
          <a:lstStyle/>
          <a:p>
            <a:r>
              <a:rPr lang="zh-CN" altLang="en-US" sz="2400" spc="30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rPr>
              <a:t>功能展示</a:t>
            </a:r>
          </a:p>
        </p:txBody>
      </p:sp>
      <p:sp>
        <p:nvSpPr>
          <p:cNvPr id="8" name="文本框 7"/>
          <p:cNvSpPr txBox="1"/>
          <p:nvPr/>
        </p:nvSpPr>
        <p:spPr>
          <a:xfrm>
            <a:off x="4361180" y="3345815"/>
            <a:ext cx="1250315" cy="368300"/>
          </a:xfrm>
          <a:prstGeom prst="rect">
            <a:avLst/>
          </a:prstGeom>
          <a:noFill/>
        </p:spPr>
        <p:txBody>
          <a:bodyPr wrap="none" rtlCol="0" anchor="t">
            <a:spAutoFit/>
          </a:bodyPr>
          <a:lstStyle/>
          <a:p>
            <a:r>
              <a:rPr lang="en-US" altLang="zh-CN" spc="200">
                <a:solidFill>
                  <a:schemeClr val="accent1"/>
                </a:solidFill>
                <a:uFillTx/>
                <a:latin typeface="微软雅黑" panose="020B0503020204020204" pitchFamily="34" charset="-122"/>
                <a:cs typeface="微软雅黑" panose="020B0503020204020204" pitchFamily="34" charset="-122"/>
                <a:sym typeface="微软雅黑" panose="020B0503020204020204" pitchFamily="34" charset="-122"/>
              </a:rPr>
              <a:t>PART 04</a:t>
            </a:r>
            <a:endParaRPr lang="zh-CN" altLang="en-US"/>
          </a:p>
        </p:txBody>
      </p:sp>
      <p:sp>
        <p:nvSpPr>
          <p:cNvPr id="20" name="文本框 19"/>
          <p:cNvSpPr txBox="1"/>
          <p:nvPr/>
        </p:nvSpPr>
        <p:spPr>
          <a:xfrm>
            <a:off x="4380230" y="3771900"/>
            <a:ext cx="1897380" cy="460375"/>
          </a:xfrm>
          <a:prstGeom prst="rect">
            <a:avLst/>
          </a:prstGeom>
          <a:noFill/>
        </p:spPr>
        <p:txBody>
          <a:bodyPr wrap="none" rtlCol="0" anchor="t">
            <a:spAutoFit/>
          </a:bodyPr>
          <a:lstStyle/>
          <a:p>
            <a:r>
              <a:rPr lang="zh-CN" altLang="en-US" sz="2400" spc="30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rPr>
              <a:t>创新点展示</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reeform 49"/>
          <p:cNvSpPr/>
          <p:nvPr/>
        </p:nvSpPr>
        <p:spPr bwMode="auto">
          <a:xfrm>
            <a:off x="8092454" y="-1266943"/>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pic>
        <p:nvPicPr>
          <p:cNvPr id="7" name="图片 6" descr="QQ图片20210417214435"/>
          <p:cNvPicPr>
            <a:picLocks noChangeAspect="1"/>
          </p:cNvPicPr>
          <p:nvPr/>
        </p:nvPicPr>
        <p:blipFill>
          <a:blip r:embed="rId5"/>
          <a:stretch>
            <a:fillRect/>
          </a:stretch>
        </p:blipFill>
        <p:spPr>
          <a:xfrm>
            <a:off x="358775" y="345440"/>
            <a:ext cx="5985510" cy="3990975"/>
          </a:xfrm>
          <a:prstGeom prst="rect">
            <a:avLst/>
          </a:prstGeom>
        </p:spPr>
      </p:pic>
      <p:sp>
        <p:nvSpPr>
          <p:cNvPr id="2" name="标题 1"/>
          <p:cNvSpPr>
            <a:spLocks noGrp="1"/>
          </p:cNvSpPr>
          <p:nvPr>
            <p:ph type="ctrTitle"/>
            <p:custDataLst>
              <p:tags r:id="rId2"/>
            </p:custDataLst>
          </p:nvPr>
        </p:nvSpPr>
        <p:spPr>
          <a:xfrm>
            <a:off x="3766820" y="4168775"/>
            <a:ext cx="8322310" cy="1460500"/>
          </a:xfrm>
        </p:spPr>
        <p:txBody>
          <a:bodyPr>
            <a:normAutofit/>
          </a:bodyPr>
          <a:lstStyle/>
          <a:p>
            <a:r>
              <a:rPr lang="en-US" sz="88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THANK YOU</a:t>
            </a:r>
            <a:endParaRPr lang="en-US"/>
          </a:p>
        </p:txBody>
      </p:sp>
      <p:sp>
        <p:nvSpPr>
          <p:cNvPr id="3" name="副标题 2"/>
          <p:cNvSpPr>
            <a:spLocks noGrp="1"/>
          </p:cNvSpPr>
          <p:nvPr>
            <p:ph type="subTitle" idx="1"/>
            <p:custDataLst>
              <p:tags r:id="rId3"/>
            </p:custDataLst>
          </p:nvPr>
        </p:nvSpPr>
        <p:spPr>
          <a:xfrm>
            <a:off x="3121580" y="5004390"/>
            <a:ext cx="9799200" cy="1472400"/>
          </a:xfrm>
        </p:spPr>
        <p:txBody>
          <a:bodyPr/>
          <a:lstStyle/>
          <a:p>
            <a:r>
              <a:rPr lang="zh-CN" altLang="en-US" sz="4400"/>
              <a:t>感谢各位评委老师</a:t>
            </a:r>
          </a:p>
        </p:txBody>
      </p:sp>
      <p:sp>
        <p:nvSpPr>
          <p:cNvPr id="24" name="Freeform 17"/>
          <p:cNvSpPr/>
          <p:nvPr/>
        </p:nvSpPr>
        <p:spPr bwMode="auto">
          <a:xfrm>
            <a:off x="-293668" y="-228202"/>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13"/>
          <p:cNvSpPr/>
          <p:nvPr/>
        </p:nvSpPr>
        <p:spPr bwMode="auto">
          <a:xfrm>
            <a:off x="-666116" y="-508953"/>
            <a:ext cx="2189152" cy="2144907"/>
          </a:xfrm>
          <a:custGeom>
            <a:avLst/>
            <a:gdLst>
              <a:gd name="T0" fmla="*/ 67 w 424"/>
              <a:gd name="T1" fmla="*/ 401 h 415"/>
              <a:gd name="T2" fmla="*/ 14 w 424"/>
              <a:gd name="T3" fmla="*/ 401 h 415"/>
              <a:gd name="T4" fmla="*/ 14 w 424"/>
              <a:gd name="T5" fmla="*/ 349 h 415"/>
              <a:gd name="T6" fmla="*/ 357 w 424"/>
              <a:gd name="T7" fmla="*/ 15 h 415"/>
              <a:gd name="T8" fmla="*/ 409 w 424"/>
              <a:gd name="T9" fmla="*/ 15 h 415"/>
              <a:gd name="T10" fmla="*/ 409 w 424"/>
              <a:gd name="T11" fmla="*/ 66 h 415"/>
              <a:gd name="T12" fmla="*/ 67 w 424"/>
              <a:gd name="T13" fmla="*/ 401 h 415"/>
            </a:gdLst>
            <a:ahLst/>
            <a:cxnLst>
              <a:cxn ang="0">
                <a:pos x="T0" y="T1"/>
              </a:cxn>
              <a:cxn ang="0">
                <a:pos x="T2" y="T3"/>
              </a:cxn>
              <a:cxn ang="0">
                <a:pos x="T4" y="T5"/>
              </a:cxn>
              <a:cxn ang="0">
                <a:pos x="T6" y="T7"/>
              </a:cxn>
              <a:cxn ang="0">
                <a:pos x="T8" y="T9"/>
              </a:cxn>
              <a:cxn ang="0">
                <a:pos x="T10" y="T11"/>
              </a:cxn>
              <a:cxn ang="0">
                <a:pos x="T12" y="T13"/>
              </a:cxn>
            </a:cxnLst>
            <a:rect l="0" t="0" r="r" b="b"/>
            <a:pathLst>
              <a:path w="424" h="415">
                <a:moveTo>
                  <a:pt x="67" y="401"/>
                </a:moveTo>
                <a:cubicBezTo>
                  <a:pt x="52" y="415"/>
                  <a:pt x="29" y="415"/>
                  <a:pt x="14" y="401"/>
                </a:cubicBezTo>
                <a:cubicBezTo>
                  <a:pt x="0" y="387"/>
                  <a:pt x="0" y="364"/>
                  <a:pt x="14" y="349"/>
                </a:cubicBezTo>
                <a:cubicBezTo>
                  <a:pt x="357" y="15"/>
                  <a:pt x="357" y="15"/>
                  <a:pt x="357" y="15"/>
                </a:cubicBezTo>
                <a:cubicBezTo>
                  <a:pt x="371" y="0"/>
                  <a:pt x="395" y="0"/>
                  <a:pt x="409" y="15"/>
                </a:cubicBezTo>
                <a:cubicBezTo>
                  <a:pt x="424" y="29"/>
                  <a:pt x="424" y="52"/>
                  <a:pt x="409" y="66"/>
                </a:cubicBezTo>
                <a:lnTo>
                  <a:pt x="67" y="401"/>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7"/>
          <p:cNvSpPr/>
          <p:nvPr/>
        </p:nvSpPr>
        <p:spPr bwMode="auto">
          <a:xfrm>
            <a:off x="5835987" y="-237"/>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3"/>
          <p:cNvSpPr/>
          <p:nvPr/>
        </p:nvSpPr>
        <p:spPr bwMode="auto">
          <a:xfrm>
            <a:off x="6344284" y="766127"/>
            <a:ext cx="2189152" cy="2144907"/>
          </a:xfrm>
          <a:custGeom>
            <a:avLst/>
            <a:gdLst>
              <a:gd name="T0" fmla="*/ 67 w 424"/>
              <a:gd name="T1" fmla="*/ 401 h 415"/>
              <a:gd name="T2" fmla="*/ 14 w 424"/>
              <a:gd name="T3" fmla="*/ 401 h 415"/>
              <a:gd name="T4" fmla="*/ 14 w 424"/>
              <a:gd name="T5" fmla="*/ 349 h 415"/>
              <a:gd name="T6" fmla="*/ 357 w 424"/>
              <a:gd name="T7" fmla="*/ 15 h 415"/>
              <a:gd name="T8" fmla="*/ 409 w 424"/>
              <a:gd name="T9" fmla="*/ 15 h 415"/>
              <a:gd name="T10" fmla="*/ 409 w 424"/>
              <a:gd name="T11" fmla="*/ 66 h 415"/>
              <a:gd name="T12" fmla="*/ 67 w 424"/>
              <a:gd name="T13" fmla="*/ 401 h 415"/>
            </a:gdLst>
            <a:ahLst/>
            <a:cxnLst>
              <a:cxn ang="0">
                <a:pos x="T0" y="T1"/>
              </a:cxn>
              <a:cxn ang="0">
                <a:pos x="T2" y="T3"/>
              </a:cxn>
              <a:cxn ang="0">
                <a:pos x="T4" y="T5"/>
              </a:cxn>
              <a:cxn ang="0">
                <a:pos x="T6" y="T7"/>
              </a:cxn>
              <a:cxn ang="0">
                <a:pos x="T8" y="T9"/>
              </a:cxn>
              <a:cxn ang="0">
                <a:pos x="T10" y="T11"/>
              </a:cxn>
              <a:cxn ang="0">
                <a:pos x="T12" y="T13"/>
              </a:cxn>
            </a:cxnLst>
            <a:rect l="0" t="0" r="r" b="b"/>
            <a:pathLst>
              <a:path w="424" h="415">
                <a:moveTo>
                  <a:pt x="67" y="401"/>
                </a:moveTo>
                <a:cubicBezTo>
                  <a:pt x="52" y="415"/>
                  <a:pt x="29" y="415"/>
                  <a:pt x="14" y="401"/>
                </a:cubicBezTo>
                <a:cubicBezTo>
                  <a:pt x="0" y="387"/>
                  <a:pt x="0" y="364"/>
                  <a:pt x="14" y="349"/>
                </a:cubicBezTo>
                <a:cubicBezTo>
                  <a:pt x="357" y="15"/>
                  <a:pt x="357" y="15"/>
                  <a:pt x="357" y="15"/>
                </a:cubicBezTo>
                <a:cubicBezTo>
                  <a:pt x="371" y="0"/>
                  <a:pt x="395" y="0"/>
                  <a:pt x="409" y="15"/>
                </a:cubicBezTo>
                <a:cubicBezTo>
                  <a:pt x="424" y="29"/>
                  <a:pt x="424" y="52"/>
                  <a:pt x="409" y="66"/>
                </a:cubicBezTo>
                <a:lnTo>
                  <a:pt x="67" y="401"/>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1"/>
          <p:cNvSpPr/>
          <p:nvPr/>
        </p:nvSpPr>
        <p:spPr bwMode="auto">
          <a:xfrm>
            <a:off x="-569279" y="3789648"/>
            <a:ext cx="2708275" cy="1979644"/>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7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6"/>
                  <a:pt x="171" y="335"/>
                </a:cubicBezTo>
                <a:cubicBezTo>
                  <a:pt x="184" y="322"/>
                  <a:pt x="192" y="333"/>
                  <a:pt x="187" y="344"/>
                </a:cubicBezTo>
                <a:cubicBezTo>
                  <a:pt x="187" y="345"/>
                  <a:pt x="187" y="345"/>
                  <a:pt x="187" y="345"/>
                </a:cubicBezTo>
                <a:cubicBezTo>
                  <a:pt x="179" y="364"/>
                  <a:pt x="183" y="386"/>
                  <a:pt x="197" y="401"/>
                </a:cubicBezTo>
                <a:cubicBezTo>
                  <a:pt x="217" y="420"/>
                  <a:pt x="249" y="420"/>
                  <a:pt x="268" y="401"/>
                </a:cubicBezTo>
                <a:cubicBezTo>
                  <a:pt x="579" y="90"/>
                  <a:pt x="579" y="90"/>
                  <a:pt x="579" y="90"/>
                </a:cubicBezTo>
                <a:cubicBezTo>
                  <a:pt x="598" y="71"/>
                  <a:pt x="598" y="39"/>
                  <a:pt x="579" y="20"/>
                </a:cubicBezTo>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pitchFamily="34" charset="-122"/>
              <a:sym typeface="微软雅黑" panose="020B0503020204020204" pitchFamily="34" charset="-122"/>
            </a:endParaRPr>
          </a:p>
        </p:txBody>
      </p:sp>
      <p:sp>
        <p:nvSpPr>
          <p:cNvPr id="6" name="Freeform 17"/>
          <p:cNvSpPr/>
          <p:nvPr/>
        </p:nvSpPr>
        <p:spPr bwMode="auto">
          <a:xfrm>
            <a:off x="-56813" y="4501278"/>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reeform 49"/>
          <p:cNvSpPr/>
          <p:nvPr/>
        </p:nvSpPr>
        <p:spPr bwMode="auto">
          <a:xfrm>
            <a:off x="651603" y="278962"/>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41"/>
          <p:cNvSpPr/>
          <p:nvPr/>
        </p:nvSpPr>
        <p:spPr bwMode="auto">
          <a:xfrm>
            <a:off x="2534746" y="3656982"/>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zh-CN" altLang="en-US">
              <a:cs typeface="微软雅黑" panose="020B0503020204020204" pitchFamily="34" charset="-122"/>
              <a:sym typeface="微软雅黑" panose="020B0503020204020204" pitchFamily="34" charset="-122"/>
            </a:endParaRPr>
          </a:p>
        </p:txBody>
      </p:sp>
      <p:sp>
        <p:nvSpPr>
          <p:cNvPr id="24" name="Freeform 17"/>
          <p:cNvSpPr/>
          <p:nvPr/>
        </p:nvSpPr>
        <p:spPr bwMode="auto">
          <a:xfrm>
            <a:off x="5761437" y="385387"/>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1032" name="Freeform 37"/>
          <p:cNvSpPr/>
          <p:nvPr/>
        </p:nvSpPr>
        <p:spPr bwMode="auto">
          <a:xfrm>
            <a:off x="3970797" y="1186122"/>
            <a:ext cx="6856413" cy="4973638"/>
          </a:xfrm>
          <a:custGeom>
            <a:avLst/>
            <a:gdLst>
              <a:gd name="T0" fmla="*/ 1242 w 1357"/>
              <a:gd name="T1" fmla="*/ 0 h 983"/>
              <a:gd name="T2" fmla="*/ 1241 w 1357"/>
              <a:gd name="T3" fmla="*/ 0 h 983"/>
              <a:gd name="T4" fmla="*/ 1160 w 1357"/>
              <a:gd name="T5" fmla="*/ 34 h 983"/>
              <a:gd name="T6" fmla="*/ 979 w 1357"/>
              <a:gd name="T7" fmla="*/ 215 h 983"/>
              <a:gd name="T8" fmla="*/ 955 w 1357"/>
              <a:gd name="T9" fmla="*/ 227 h 983"/>
              <a:gd name="T10" fmla="*/ 941 w 1357"/>
              <a:gd name="T11" fmla="*/ 191 h 983"/>
              <a:gd name="T12" fmla="*/ 941 w 1357"/>
              <a:gd name="T13" fmla="*/ 188 h 983"/>
              <a:gd name="T14" fmla="*/ 913 w 1357"/>
              <a:gd name="T15" fmla="*/ 70 h 983"/>
              <a:gd name="T16" fmla="*/ 832 w 1357"/>
              <a:gd name="T17" fmla="*/ 36 h 983"/>
              <a:gd name="T18" fmla="*/ 750 w 1357"/>
              <a:gd name="T19" fmla="*/ 70 h 983"/>
              <a:gd name="T20" fmla="*/ 34 w 1357"/>
              <a:gd name="T21" fmla="*/ 786 h 983"/>
              <a:gd name="T22" fmla="*/ 0 w 1357"/>
              <a:gd name="T23" fmla="*/ 866 h 983"/>
              <a:gd name="T24" fmla="*/ 0 w 1357"/>
              <a:gd name="T25" fmla="*/ 869 h 983"/>
              <a:gd name="T26" fmla="*/ 34 w 1357"/>
              <a:gd name="T27" fmla="*/ 949 h 983"/>
              <a:gd name="T28" fmla="*/ 116 w 1357"/>
              <a:gd name="T29" fmla="*/ 983 h 983"/>
              <a:gd name="T30" fmla="*/ 197 w 1357"/>
              <a:gd name="T31" fmla="*/ 949 h 983"/>
              <a:gd name="T32" fmla="*/ 382 w 1357"/>
              <a:gd name="T33" fmla="*/ 764 h 983"/>
              <a:gd name="T34" fmla="*/ 384 w 1357"/>
              <a:gd name="T35" fmla="*/ 762 h 983"/>
              <a:gd name="T36" fmla="*/ 409 w 1357"/>
              <a:gd name="T37" fmla="*/ 749 h 983"/>
              <a:gd name="T38" fmla="*/ 421 w 1357"/>
              <a:gd name="T39" fmla="*/ 784 h 983"/>
              <a:gd name="T40" fmla="*/ 420 w 1357"/>
              <a:gd name="T41" fmla="*/ 786 h 983"/>
              <a:gd name="T42" fmla="*/ 444 w 1357"/>
              <a:gd name="T43" fmla="*/ 913 h 983"/>
              <a:gd name="T44" fmla="*/ 526 w 1357"/>
              <a:gd name="T45" fmla="*/ 947 h 983"/>
              <a:gd name="T46" fmla="*/ 607 w 1357"/>
              <a:gd name="T47" fmla="*/ 913 h 983"/>
              <a:gd name="T48" fmla="*/ 1323 w 1357"/>
              <a:gd name="T49" fmla="*/ 197 h 983"/>
              <a:gd name="T50" fmla="*/ 1357 w 1357"/>
              <a:gd name="T51" fmla="*/ 117 h 983"/>
              <a:gd name="T52" fmla="*/ 1357 w 1357"/>
              <a:gd name="T53" fmla="*/ 114 h 983"/>
              <a:gd name="T54" fmla="*/ 1323 w 1357"/>
              <a:gd name="T55" fmla="*/ 34 h 983"/>
              <a:gd name="T56" fmla="*/ 1242 w 1357"/>
              <a:gd name="T57"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3">
                <a:moveTo>
                  <a:pt x="1242" y="0"/>
                </a:moveTo>
                <a:cubicBezTo>
                  <a:pt x="1241" y="0"/>
                  <a:pt x="1241" y="0"/>
                  <a:pt x="1241" y="0"/>
                </a:cubicBezTo>
                <a:cubicBezTo>
                  <a:pt x="1212" y="1"/>
                  <a:pt x="1182" y="12"/>
                  <a:pt x="1160" y="34"/>
                </a:cubicBezTo>
                <a:cubicBezTo>
                  <a:pt x="979" y="215"/>
                  <a:pt x="979" y="215"/>
                  <a:pt x="979" y="215"/>
                </a:cubicBezTo>
                <a:cubicBezTo>
                  <a:pt x="970" y="224"/>
                  <a:pt x="962" y="227"/>
                  <a:pt x="955" y="227"/>
                </a:cubicBezTo>
                <a:cubicBezTo>
                  <a:pt x="941" y="227"/>
                  <a:pt x="934" y="210"/>
                  <a:pt x="941" y="191"/>
                </a:cubicBezTo>
                <a:cubicBezTo>
                  <a:pt x="941" y="190"/>
                  <a:pt x="941" y="189"/>
                  <a:pt x="941" y="188"/>
                </a:cubicBezTo>
                <a:cubicBezTo>
                  <a:pt x="955" y="148"/>
                  <a:pt x="945" y="102"/>
                  <a:pt x="913" y="70"/>
                </a:cubicBezTo>
                <a:cubicBezTo>
                  <a:pt x="891" y="47"/>
                  <a:pt x="861" y="36"/>
                  <a:pt x="832" y="36"/>
                </a:cubicBezTo>
                <a:cubicBezTo>
                  <a:pt x="802" y="36"/>
                  <a:pt x="773" y="47"/>
                  <a:pt x="750" y="70"/>
                </a:cubicBezTo>
                <a:cubicBezTo>
                  <a:pt x="34" y="786"/>
                  <a:pt x="34" y="786"/>
                  <a:pt x="34" y="786"/>
                </a:cubicBezTo>
                <a:cubicBezTo>
                  <a:pt x="12" y="808"/>
                  <a:pt x="1" y="837"/>
                  <a:pt x="0" y="866"/>
                </a:cubicBezTo>
                <a:cubicBezTo>
                  <a:pt x="0" y="869"/>
                  <a:pt x="0" y="869"/>
                  <a:pt x="0" y="869"/>
                </a:cubicBezTo>
                <a:cubicBezTo>
                  <a:pt x="1" y="898"/>
                  <a:pt x="12" y="927"/>
                  <a:pt x="34" y="949"/>
                </a:cubicBezTo>
                <a:cubicBezTo>
                  <a:pt x="57" y="971"/>
                  <a:pt x="86" y="983"/>
                  <a:pt x="116" y="983"/>
                </a:cubicBezTo>
                <a:cubicBezTo>
                  <a:pt x="145" y="983"/>
                  <a:pt x="175" y="971"/>
                  <a:pt x="197" y="949"/>
                </a:cubicBezTo>
                <a:cubicBezTo>
                  <a:pt x="382" y="764"/>
                  <a:pt x="382" y="764"/>
                  <a:pt x="382" y="764"/>
                </a:cubicBezTo>
                <a:cubicBezTo>
                  <a:pt x="383" y="764"/>
                  <a:pt x="383" y="763"/>
                  <a:pt x="384" y="762"/>
                </a:cubicBezTo>
                <a:cubicBezTo>
                  <a:pt x="394" y="753"/>
                  <a:pt x="402" y="749"/>
                  <a:pt x="409" y="749"/>
                </a:cubicBezTo>
                <a:cubicBezTo>
                  <a:pt x="423" y="749"/>
                  <a:pt x="428" y="766"/>
                  <a:pt x="421" y="784"/>
                </a:cubicBezTo>
                <a:cubicBezTo>
                  <a:pt x="420" y="785"/>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5" y="175"/>
                  <a:pt x="1357" y="146"/>
                  <a:pt x="1357" y="117"/>
                </a:cubicBezTo>
                <a:cubicBezTo>
                  <a:pt x="1357" y="114"/>
                  <a:pt x="1357" y="114"/>
                  <a:pt x="1357" y="114"/>
                </a:cubicBezTo>
                <a:cubicBezTo>
                  <a:pt x="1357" y="85"/>
                  <a:pt x="1345" y="56"/>
                  <a:pt x="1323" y="34"/>
                </a:cubicBezTo>
                <a:cubicBezTo>
                  <a:pt x="1301" y="12"/>
                  <a:pt x="1272" y="1"/>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椭圆 5"/>
          <p:cNvSpPr/>
          <p:nvPr/>
        </p:nvSpPr>
        <p:spPr>
          <a:xfrm>
            <a:off x="3608514" y="953164"/>
            <a:ext cx="4477132" cy="4477132"/>
          </a:xfrm>
          <a:prstGeom prst="ellipse">
            <a:avLst/>
          </a:prstGeom>
          <a:solidFill>
            <a:schemeClr val="bg1"/>
          </a:solidFill>
          <a:ln w="6350">
            <a:solidFill>
              <a:schemeClr val="bg2"/>
            </a:solidFill>
          </a:ln>
          <a:effectLst>
            <a:outerShdw blurRad="571500" dist="101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 name="标题 1"/>
          <p:cNvSpPr>
            <a:spLocks noGrp="1"/>
          </p:cNvSpPr>
          <p:nvPr>
            <p:ph type="ctrTitle"/>
          </p:nvPr>
        </p:nvSpPr>
        <p:spPr>
          <a:xfrm>
            <a:off x="3439795" y="2822575"/>
            <a:ext cx="4814570" cy="608965"/>
          </a:xfrm>
        </p:spPr>
        <p:txBody>
          <a:bodyPr>
            <a:normAutofit fontScale="90000"/>
          </a:bodyPr>
          <a:lstStyle/>
          <a:p>
            <a:r>
              <a:rPr lang="zh-CN" altLang="en-US" b="0" spc="600">
                <a:cs typeface="+mn-ea"/>
                <a:sym typeface="+mn-lt"/>
              </a:rPr>
              <a:t>问题来源</a:t>
            </a:r>
            <a:endParaRPr lang="zh-CN" altLang="en-US" b="0"/>
          </a:p>
        </p:txBody>
      </p:sp>
      <p:sp>
        <p:nvSpPr>
          <p:cNvPr id="3" name="副标题 2"/>
          <p:cNvSpPr>
            <a:spLocks noGrp="1"/>
          </p:cNvSpPr>
          <p:nvPr>
            <p:ph type="subTitle" idx="1"/>
          </p:nvPr>
        </p:nvSpPr>
        <p:spPr>
          <a:xfrm>
            <a:off x="3042285" y="1711960"/>
            <a:ext cx="5857240" cy="654050"/>
          </a:xfrm>
        </p:spPr>
        <p:txBody>
          <a:bodyPr>
            <a:normAutofit fontScale="67500" lnSpcReduction="20000"/>
          </a:bodyPr>
          <a:lstStyle/>
          <a:p>
            <a:r>
              <a:rPr lang="en-US" altLang="zh-CN" sz="5400" spc="600" dirty="0">
                <a:cs typeface="+mn-ea"/>
                <a:sym typeface="+mn-lt"/>
              </a:rPr>
              <a:t>PART 01</a:t>
            </a:r>
            <a:endParaRPr lang="zh-CN" altLang="en-US"/>
          </a:p>
        </p:txBody>
      </p:sp>
      <p:grpSp>
        <p:nvGrpSpPr>
          <p:cNvPr id="4" name="组合 3"/>
          <p:cNvGrpSpPr/>
          <p:nvPr/>
        </p:nvGrpSpPr>
        <p:grpSpPr>
          <a:xfrm>
            <a:off x="5217795" y="385445"/>
            <a:ext cx="3550920" cy="1865630"/>
            <a:chOff x="3336475" y="1712026"/>
            <a:chExt cx="3976188" cy="8000675"/>
          </a:xfrm>
        </p:grpSpPr>
        <p:sp>
          <p:nvSpPr>
            <p:cNvPr id="18" name="文本框 17"/>
            <p:cNvSpPr txBox="1"/>
            <p:nvPr/>
          </p:nvSpPr>
          <p:spPr>
            <a:xfrm>
              <a:off x="5171884" y="1712026"/>
              <a:ext cx="2140779" cy="1281979"/>
            </a:xfrm>
            <a:prstGeom prst="rect">
              <a:avLst/>
            </a:prstGeom>
            <a:noFill/>
          </p:spPr>
          <p:txBody>
            <a:bodyPr wrap="square" rtlCol="0">
              <a:spAutoFit/>
              <a:scene3d>
                <a:camera prst="orthographicFront"/>
                <a:lightRig rig="threePt" dir="t"/>
              </a:scene3d>
              <a:sp3d contourW="12700"/>
            </a:bodyPr>
            <a:lstStyle/>
            <a:p>
              <a:pPr algn="ctr"/>
              <a:endParaRPr lang="zh-CN" altLang="en-US" sz="2800" spc="600" dirty="0">
                <a:cs typeface="+mn-ea"/>
                <a:sym typeface="+mn-lt"/>
              </a:endParaRPr>
            </a:p>
          </p:txBody>
        </p:sp>
        <p:cxnSp>
          <p:nvCxnSpPr>
            <p:cNvPr id="5" name="直接连接符 4"/>
            <p:cNvCxnSpPr/>
            <p:nvPr/>
          </p:nvCxnSpPr>
          <p:spPr>
            <a:xfrm>
              <a:off x="3336475" y="9712701"/>
              <a:ext cx="608787" cy="0"/>
            </a:xfrm>
            <a:prstGeom prst="line">
              <a:avLst/>
            </a:prstGeom>
            <a:ln w="28575" cap="rnd" cmpd="sng">
              <a:solidFill>
                <a:schemeClr val="accent1">
                  <a:shade val="50000"/>
                </a:schemeClr>
              </a:solidFill>
              <a:prstDash val="solid"/>
              <a:roun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30261" y="-740174"/>
            <a:ext cx="3092716" cy="2241259"/>
            <a:chOff x="6006193" y="4875389"/>
            <a:chExt cx="5754688" cy="4170363"/>
          </a:xfrm>
        </p:grpSpPr>
        <p:sp>
          <p:nvSpPr>
            <p:cNvPr id="6" name="Freeform 49"/>
            <p:cNvSpPr/>
            <p:nvPr/>
          </p:nvSpPr>
          <p:spPr bwMode="auto">
            <a:xfrm>
              <a:off x="6006193" y="4875389"/>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45"/>
            <p:cNvSpPr/>
            <p:nvPr/>
          </p:nvSpPr>
          <p:spPr bwMode="auto">
            <a:xfrm>
              <a:off x="8841170" y="5907233"/>
              <a:ext cx="2708274" cy="2705100"/>
            </a:xfrm>
            <a:custGeom>
              <a:avLst/>
              <a:gdLst>
                <a:gd name="T0" fmla="*/ 101 w 637"/>
                <a:gd name="T1" fmla="*/ 614 h 636"/>
                <a:gd name="T2" fmla="*/ 22 w 637"/>
                <a:gd name="T3" fmla="*/ 614 h 636"/>
                <a:gd name="T4" fmla="*/ 22 w 637"/>
                <a:gd name="T5" fmla="*/ 535 h 636"/>
                <a:gd name="T6" fmla="*/ 536 w 637"/>
                <a:gd name="T7" fmla="*/ 21 h 636"/>
                <a:gd name="T8" fmla="*/ 615 w 637"/>
                <a:gd name="T9" fmla="*/ 21 h 636"/>
                <a:gd name="T10" fmla="*/ 615 w 637"/>
                <a:gd name="T11" fmla="*/ 100 h 636"/>
                <a:gd name="T12" fmla="*/ 101 w 637"/>
                <a:gd name="T13" fmla="*/ 614 h 636"/>
              </a:gdLst>
              <a:ahLst/>
              <a:cxnLst>
                <a:cxn ang="0">
                  <a:pos x="T0" y="T1"/>
                </a:cxn>
                <a:cxn ang="0">
                  <a:pos x="T2" y="T3"/>
                </a:cxn>
                <a:cxn ang="0">
                  <a:pos x="T4" y="T5"/>
                </a:cxn>
                <a:cxn ang="0">
                  <a:pos x="T6" y="T7"/>
                </a:cxn>
                <a:cxn ang="0">
                  <a:pos x="T8" y="T9"/>
                </a:cxn>
                <a:cxn ang="0">
                  <a:pos x="T10" y="T11"/>
                </a:cxn>
                <a:cxn ang="0">
                  <a:pos x="T12" y="T13"/>
                </a:cxn>
              </a:cxnLst>
              <a:rect l="0" t="0" r="r" b="b"/>
              <a:pathLst>
                <a:path w="637" h="636">
                  <a:moveTo>
                    <a:pt x="101" y="614"/>
                  </a:moveTo>
                  <a:cubicBezTo>
                    <a:pt x="79" y="636"/>
                    <a:pt x="44" y="636"/>
                    <a:pt x="22" y="614"/>
                  </a:cubicBezTo>
                  <a:cubicBezTo>
                    <a:pt x="0" y="592"/>
                    <a:pt x="0" y="557"/>
                    <a:pt x="22" y="535"/>
                  </a:cubicBezTo>
                  <a:cubicBezTo>
                    <a:pt x="536" y="21"/>
                    <a:pt x="536" y="21"/>
                    <a:pt x="536" y="21"/>
                  </a:cubicBezTo>
                  <a:cubicBezTo>
                    <a:pt x="558" y="0"/>
                    <a:pt x="593" y="0"/>
                    <a:pt x="615" y="21"/>
                  </a:cubicBezTo>
                  <a:cubicBezTo>
                    <a:pt x="637" y="43"/>
                    <a:pt x="637" y="79"/>
                    <a:pt x="615" y="100"/>
                  </a:cubicBezTo>
                  <a:lnTo>
                    <a:pt x="101" y="614"/>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41"/>
            <p:cNvSpPr/>
            <p:nvPr/>
          </p:nvSpPr>
          <p:spPr bwMode="auto">
            <a:xfrm>
              <a:off x="8449646" y="5907233"/>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 name="文本框 2"/>
          <p:cNvSpPr txBox="1"/>
          <p:nvPr/>
        </p:nvSpPr>
        <p:spPr>
          <a:xfrm>
            <a:off x="1107264" y="448838"/>
            <a:ext cx="3345852" cy="923330"/>
          </a:xfrm>
          <a:prstGeom prst="rect">
            <a:avLst/>
          </a:prstGeom>
          <a:noFill/>
        </p:spPr>
        <p:txBody>
          <a:bodyPr wrap="none" rtlCol="0">
            <a:spAutoFit/>
            <a:scene3d>
              <a:camera prst="orthographicFront"/>
              <a:lightRig rig="threePt" dir="t"/>
            </a:scene3d>
            <a:sp3d contourW="12700"/>
          </a:bodyPr>
          <a:lstStyle>
            <a:defPPr>
              <a:defRPr lang="en-US"/>
            </a:defPPr>
            <a:lvl1pPr algn="r">
              <a:defRPr sz="8800" b="1" spc="300">
                <a:solidFill>
                  <a:srgbClr val="FAC842">
                    <a:alpha val="41000"/>
                  </a:srgbClr>
                </a:solidFill>
                <a:latin typeface="Century Gothic" panose="020B0502020202020204" pitchFamily="34" charset="0"/>
              </a:defRPr>
            </a:lvl1pPr>
          </a:lstStyle>
          <a:p>
            <a:pPr algn="l"/>
            <a:r>
              <a:rPr lang="en-US" altLang="zh-CN" sz="5400" dirty="0">
                <a:solidFill>
                  <a:schemeClr val="accent2">
                    <a:alpha val="41000"/>
                  </a:schemeClr>
                </a:solidFill>
                <a:latin typeface="微软雅黑" panose="020B0503020204020204" pitchFamily="34" charset="-122"/>
                <a:cs typeface="微软雅黑" panose="020B0503020204020204" pitchFamily="34" charset="-122"/>
                <a:sym typeface="微软雅黑" panose="020B0503020204020204" pitchFamily="34" charset="-122"/>
              </a:rPr>
              <a:t>PART 01</a:t>
            </a:r>
          </a:p>
        </p:txBody>
      </p:sp>
      <p:sp>
        <p:nvSpPr>
          <p:cNvPr id="4" name="文本框 3"/>
          <p:cNvSpPr txBox="1"/>
          <p:nvPr/>
        </p:nvSpPr>
        <p:spPr>
          <a:xfrm>
            <a:off x="1300580" y="1209164"/>
            <a:ext cx="2194593" cy="584775"/>
          </a:xfrm>
          <a:prstGeom prst="rect">
            <a:avLst/>
          </a:prstGeom>
          <a:noFill/>
        </p:spPr>
        <p:txBody>
          <a:bodyPr wrap="square" rtlCol="0" anchor="t">
            <a:spAutoFit/>
          </a:bodyPr>
          <a:lstStyle/>
          <a:p>
            <a:r>
              <a:rPr lang="zh-CN" altLang="en-US" sz="3200" b="1"/>
              <a:t>问题来源</a:t>
            </a:r>
          </a:p>
        </p:txBody>
      </p:sp>
      <p:sp>
        <p:nvSpPr>
          <p:cNvPr id="17" name="Oval 6"/>
          <p:cNvSpPr/>
          <p:nvPr/>
        </p:nvSpPr>
        <p:spPr>
          <a:xfrm rot="5400000">
            <a:off x="11383549" y="6330513"/>
            <a:ext cx="334787" cy="384500"/>
          </a:xfrm>
          <a:custGeom>
            <a:avLst/>
            <a:gdLst>
              <a:gd name="T0" fmla="*/ 329 w 345"/>
              <a:gd name="T1" fmla="*/ 213 h 397"/>
              <a:gd name="T2" fmla="*/ 273 w 345"/>
              <a:gd name="T3" fmla="*/ 213 h 397"/>
              <a:gd name="T4" fmla="*/ 212 w 345"/>
              <a:gd name="T5" fmla="*/ 153 h 397"/>
              <a:gd name="T6" fmla="*/ 212 w 345"/>
              <a:gd name="T7" fmla="*/ 357 h 397"/>
              <a:gd name="T8" fmla="*/ 172 w 345"/>
              <a:gd name="T9" fmla="*/ 397 h 397"/>
              <a:gd name="T10" fmla="*/ 132 w 345"/>
              <a:gd name="T11" fmla="*/ 357 h 397"/>
              <a:gd name="T12" fmla="*/ 132 w 345"/>
              <a:gd name="T13" fmla="*/ 153 h 397"/>
              <a:gd name="T14" fmla="*/ 72 w 345"/>
              <a:gd name="T15" fmla="*/ 213 h 397"/>
              <a:gd name="T16" fmla="*/ 44 w 345"/>
              <a:gd name="T17" fmla="*/ 225 h 397"/>
              <a:gd name="T18" fmla="*/ 16 w 345"/>
              <a:gd name="T19" fmla="*/ 213 h 397"/>
              <a:gd name="T20" fmla="*/ 16 w 345"/>
              <a:gd name="T21" fmla="*/ 157 h 397"/>
              <a:gd name="T22" fmla="*/ 172 w 345"/>
              <a:gd name="T23" fmla="*/ 0 h 397"/>
              <a:gd name="T24" fmla="*/ 329 w 345"/>
              <a:gd name="T25" fmla="*/ 157 h 397"/>
              <a:gd name="T26" fmla="*/ 329 w 345"/>
              <a:gd name="T27" fmla="*/ 21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97">
                <a:moveTo>
                  <a:pt x="329" y="213"/>
                </a:moveTo>
                <a:cubicBezTo>
                  <a:pt x="313" y="229"/>
                  <a:pt x="288" y="229"/>
                  <a:pt x="273" y="213"/>
                </a:cubicBezTo>
                <a:lnTo>
                  <a:pt x="212" y="153"/>
                </a:lnTo>
                <a:lnTo>
                  <a:pt x="212" y="357"/>
                </a:lnTo>
                <a:cubicBezTo>
                  <a:pt x="212" y="379"/>
                  <a:pt x="195" y="397"/>
                  <a:pt x="172" y="397"/>
                </a:cubicBezTo>
                <a:cubicBezTo>
                  <a:pt x="150" y="397"/>
                  <a:pt x="132" y="379"/>
                  <a:pt x="132" y="357"/>
                </a:cubicBezTo>
                <a:lnTo>
                  <a:pt x="132" y="153"/>
                </a:lnTo>
                <a:lnTo>
                  <a:pt x="72" y="213"/>
                </a:lnTo>
                <a:cubicBezTo>
                  <a:pt x="65" y="221"/>
                  <a:pt x="54" y="225"/>
                  <a:pt x="44" y="225"/>
                </a:cubicBezTo>
                <a:cubicBezTo>
                  <a:pt x="34" y="225"/>
                  <a:pt x="24" y="221"/>
                  <a:pt x="16" y="213"/>
                </a:cubicBezTo>
                <a:cubicBezTo>
                  <a:pt x="0" y="198"/>
                  <a:pt x="0" y="172"/>
                  <a:pt x="16" y="157"/>
                </a:cubicBezTo>
                <a:lnTo>
                  <a:pt x="172" y="0"/>
                </a:lnTo>
                <a:lnTo>
                  <a:pt x="329" y="157"/>
                </a:lnTo>
                <a:cubicBezTo>
                  <a:pt x="345" y="172"/>
                  <a:pt x="345" y="198"/>
                  <a:pt x="329" y="213"/>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 name="文本框 1"/>
          <p:cNvSpPr txBox="1"/>
          <p:nvPr/>
        </p:nvSpPr>
        <p:spPr>
          <a:xfrm>
            <a:off x="776605" y="2004695"/>
            <a:ext cx="3575050" cy="4246245"/>
          </a:xfrm>
          <a:prstGeom prst="rect">
            <a:avLst/>
          </a:prstGeom>
          <a:noFill/>
        </p:spPr>
        <p:txBody>
          <a:bodyPr wrap="square" rtlCol="0" anchor="t">
            <a:spAutoFit/>
          </a:bodyPr>
          <a:lstStyle/>
          <a:p>
            <a:pPr algn="l" fontAlgn="auto">
              <a:lnSpc>
                <a:spcPct val="150000"/>
              </a:lnSpc>
              <a:spcBef>
                <a:spcPts val="1200"/>
              </a:spcBef>
            </a:pPr>
            <a:r>
              <a:rPr lang="zh-CN" altLang="en-US" b="1">
                <a:cs typeface="微软雅黑" panose="020B0503020204020204" pitchFamily="34" charset="-122"/>
                <a:sym typeface="微软雅黑" panose="020B0503020204020204" pitchFamily="34" charset="-122"/>
              </a:rPr>
              <a:t>在教育行业的大规模的各类教育考试中，考生的身份识别至关重要。但是存在部分同学，证件照片和人脸照片差异较大，传统的考试流程中采用的是人工鉴别考生身份的方法，不仅智能化程度低，而且错误频出，且在寻求监考的过程费时费力，而引进相关识别设备则价格普遍高昂，不能广泛应用。</a:t>
            </a:r>
          </a:p>
        </p:txBody>
      </p:sp>
      <p:pic>
        <p:nvPicPr>
          <p:cNvPr id="10" name="图片 9" descr="QQ图片20210423231752"/>
          <p:cNvPicPr>
            <a:picLocks noChangeAspect="1"/>
          </p:cNvPicPr>
          <p:nvPr/>
        </p:nvPicPr>
        <p:blipFill>
          <a:blip r:embed="rId3"/>
          <a:stretch>
            <a:fillRect/>
          </a:stretch>
        </p:blipFill>
        <p:spPr>
          <a:xfrm>
            <a:off x="6419215" y="301625"/>
            <a:ext cx="3686810" cy="4799965"/>
          </a:xfrm>
          <a:prstGeom prst="rect">
            <a:avLst/>
          </a:prstGeom>
        </p:spPr>
      </p:pic>
      <p:sp>
        <p:nvSpPr>
          <p:cNvPr id="11" name="文本框 10"/>
          <p:cNvSpPr txBox="1"/>
          <p:nvPr/>
        </p:nvSpPr>
        <p:spPr>
          <a:xfrm>
            <a:off x="6332220" y="5387975"/>
            <a:ext cx="2926080" cy="368300"/>
          </a:xfrm>
          <a:prstGeom prst="rect">
            <a:avLst/>
          </a:prstGeom>
          <a:noFill/>
        </p:spPr>
        <p:txBody>
          <a:bodyPr wrap="none" rtlCol="0" anchor="t">
            <a:spAutoFit/>
          </a:bodyPr>
          <a:lstStyle/>
          <a:p>
            <a:r>
              <a:rPr lang="zh-CN" altLang="en-US" b="1"/>
              <a:t>传统考试判别疑似替考现象</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30261" y="-740174"/>
            <a:ext cx="3092716" cy="2241259"/>
            <a:chOff x="6006193" y="4875389"/>
            <a:chExt cx="5754688" cy="4170363"/>
          </a:xfrm>
        </p:grpSpPr>
        <p:sp>
          <p:nvSpPr>
            <p:cNvPr id="6" name="Freeform 49"/>
            <p:cNvSpPr/>
            <p:nvPr/>
          </p:nvSpPr>
          <p:spPr bwMode="auto">
            <a:xfrm>
              <a:off x="6006193" y="4875389"/>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45"/>
            <p:cNvSpPr/>
            <p:nvPr/>
          </p:nvSpPr>
          <p:spPr bwMode="auto">
            <a:xfrm>
              <a:off x="8841170" y="5907233"/>
              <a:ext cx="2708274" cy="2705100"/>
            </a:xfrm>
            <a:custGeom>
              <a:avLst/>
              <a:gdLst>
                <a:gd name="T0" fmla="*/ 101 w 637"/>
                <a:gd name="T1" fmla="*/ 614 h 636"/>
                <a:gd name="T2" fmla="*/ 22 w 637"/>
                <a:gd name="T3" fmla="*/ 614 h 636"/>
                <a:gd name="T4" fmla="*/ 22 w 637"/>
                <a:gd name="T5" fmla="*/ 535 h 636"/>
                <a:gd name="T6" fmla="*/ 536 w 637"/>
                <a:gd name="T7" fmla="*/ 21 h 636"/>
                <a:gd name="T8" fmla="*/ 615 w 637"/>
                <a:gd name="T9" fmla="*/ 21 h 636"/>
                <a:gd name="T10" fmla="*/ 615 w 637"/>
                <a:gd name="T11" fmla="*/ 100 h 636"/>
                <a:gd name="T12" fmla="*/ 101 w 637"/>
                <a:gd name="T13" fmla="*/ 614 h 636"/>
              </a:gdLst>
              <a:ahLst/>
              <a:cxnLst>
                <a:cxn ang="0">
                  <a:pos x="T0" y="T1"/>
                </a:cxn>
                <a:cxn ang="0">
                  <a:pos x="T2" y="T3"/>
                </a:cxn>
                <a:cxn ang="0">
                  <a:pos x="T4" y="T5"/>
                </a:cxn>
                <a:cxn ang="0">
                  <a:pos x="T6" y="T7"/>
                </a:cxn>
                <a:cxn ang="0">
                  <a:pos x="T8" y="T9"/>
                </a:cxn>
                <a:cxn ang="0">
                  <a:pos x="T10" y="T11"/>
                </a:cxn>
                <a:cxn ang="0">
                  <a:pos x="T12" y="T13"/>
                </a:cxn>
              </a:cxnLst>
              <a:rect l="0" t="0" r="r" b="b"/>
              <a:pathLst>
                <a:path w="637" h="636">
                  <a:moveTo>
                    <a:pt x="101" y="614"/>
                  </a:moveTo>
                  <a:cubicBezTo>
                    <a:pt x="79" y="636"/>
                    <a:pt x="44" y="636"/>
                    <a:pt x="22" y="614"/>
                  </a:cubicBezTo>
                  <a:cubicBezTo>
                    <a:pt x="0" y="592"/>
                    <a:pt x="0" y="557"/>
                    <a:pt x="22" y="535"/>
                  </a:cubicBezTo>
                  <a:cubicBezTo>
                    <a:pt x="536" y="21"/>
                    <a:pt x="536" y="21"/>
                    <a:pt x="536" y="21"/>
                  </a:cubicBezTo>
                  <a:cubicBezTo>
                    <a:pt x="558" y="0"/>
                    <a:pt x="593" y="0"/>
                    <a:pt x="615" y="21"/>
                  </a:cubicBezTo>
                  <a:cubicBezTo>
                    <a:pt x="637" y="43"/>
                    <a:pt x="637" y="79"/>
                    <a:pt x="615" y="100"/>
                  </a:cubicBezTo>
                  <a:lnTo>
                    <a:pt x="101" y="614"/>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41"/>
            <p:cNvSpPr/>
            <p:nvPr/>
          </p:nvSpPr>
          <p:spPr bwMode="auto">
            <a:xfrm>
              <a:off x="8449646" y="5907233"/>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 name="文本框 2"/>
          <p:cNvSpPr txBox="1"/>
          <p:nvPr/>
        </p:nvSpPr>
        <p:spPr>
          <a:xfrm>
            <a:off x="1107264" y="448838"/>
            <a:ext cx="3345852" cy="923330"/>
          </a:xfrm>
          <a:prstGeom prst="rect">
            <a:avLst/>
          </a:prstGeom>
          <a:noFill/>
        </p:spPr>
        <p:txBody>
          <a:bodyPr wrap="none" rtlCol="0">
            <a:spAutoFit/>
            <a:scene3d>
              <a:camera prst="orthographicFront"/>
              <a:lightRig rig="threePt" dir="t"/>
            </a:scene3d>
            <a:sp3d contourW="12700"/>
          </a:bodyPr>
          <a:lstStyle>
            <a:defPPr>
              <a:defRPr lang="en-US"/>
            </a:defPPr>
            <a:lvl1pPr algn="r">
              <a:defRPr sz="8800" b="1" spc="300">
                <a:solidFill>
                  <a:srgbClr val="FAC842">
                    <a:alpha val="41000"/>
                  </a:srgbClr>
                </a:solidFill>
                <a:latin typeface="Century Gothic" panose="020B0502020202020204" pitchFamily="34" charset="0"/>
              </a:defRPr>
            </a:lvl1pPr>
          </a:lstStyle>
          <a:p>
            <a:pPr algn="l"/>
            <a:r>
              <a:rPr lang="en-US" altLang="zh-CN" sz="5400" dirty="0">
                <a:solidFill>
                  <a:schemeClr val="accent2">
                    <a:alpha val="41000"/>
                  </a:schemeClr>
                </a:solidFill>
                <a:latin typeface="微软雅黑" panose="020B0503020204020204" pitchFamily="34" charset="-122"/>
                <a:cs typeface="微软雅黑" panose="020B0503020204020204" pitchFamily="34" charset="-122"/>
                <a:sym typeface="微软雅黑" panose="020B0503020204020204" pitchFamily="34" charset="-122"/>
              </a:rPr>
              <a:t>PART 01</a:t>
            </a:r>
          </a:p>
        </p:txBody>
      </p:sp>
      <p:sp>
        <p:nvSpPr>
          <p:cNvPr id="4" name="文本框 3"/>
          <p:cNvSpPr txBox="1"/>
          <p:nvPr/>
        </p:nvSpPr>
        <p:spPr>
          <a:xfrm>
            <a:off x="1300580" y="1209164"/>
            <a:ext cx="2194593" cy="584775"/>
          </a:xfrm>
          <a:prstGeom prst="rect">
            <a:avLst/>
          </a:prstGeom>
          <a:noFill/>
        </p:spPr>
        <p:txBody>
          <a:bodyPr wrap="square" rtlCol="0" anchor="t">
            <a:spAutoFit/>
          </a:bodyPr>
          <a:lstStyle/>
          <a:p>
            <a:r>
              <a:rPr lang="zh-CN" altLang="en-US" sz="3200" b="1"/>
              <a:t>问题来源</a:t>
            </a:r>
          </a:p>
        </p:txBody>
      </p:sp>
      <p:sp>
        <p:nvSpPr>
          <p:cNvPr id="17" name="Oval 6"/>
          <p:cNvSpPr/>
          <p:nvPr/>
        </p:nvSpPr>
        <p:spPr>
          <a:xfrm rot="5400000">
            <a:off x="11383549" y="6330513"/>
            <a:ext cx="334787" cy="384500"/>
          </a:xfrm>
          <a:custGeom>
            <a:avLst/>
            <a:gdLst>
              <a:gd name="T0" fmla="*/ 329 w 345"/>
              <a:gd name="T1" fmla="*/ 213 h 397"/>
              <a:gd name="T2" fmla="*/ 273 w 345"/>
              <a:gd name="T3" fmla="*/ 213 h 397"/>
              <a:gd name="T4" fmla="*/ 212 w 345"/>
              <a:gd name="T5" fmla="*/ 153 h 397"/>
              <a:gd name="T6" fmla="*/ 212 w 345"/>
              <a:gd name="T7" fmla="*/ 357 h 397"/>
              <a:gd name="T8" fmla="*/ 172 w 345"/>
              <a:gd name="T9" fmla="*/ 397 h 397"/>
              <a:gd name="T10" fmla="*/ 132 w 345"/>
              <a:gd name="T11" fmla="*/ 357 h 397"/>
              <a:gd name="T12" fmla="*/ 132 w 345"/>
              <a:gd name="T13" fmla="*/ 153 h 397"/>
              <a:gd name="T14" fmla="*/ 72 w 345"/>
              <a:gd name="T15" fmla="*/ 213 h 397"/>
              <a:gd name="T16" fmla="*/ 44 w 345"/>
              <a:gd name="T17" fmla="*/ 225 h 397"/>
              <a:gd name="T18" fmla="*/ 16 w 345"/>
              <a:gd name="T19" fmla="*/ 213 h 397"/>
              <a:gd name="T20" fmla="*/ 16 w 345"/>
              <a:gd name="T21" fmla="*/ 157 h 397"/>
              <a:gd name="T22" fmla="*/ 172 w 345"/>
              <a:gd name="T23" fmla="*/ 0 h 397"/>
              <a:gd name="T24" fmla="*/ 329 w 345"/>
              <a:gd name="T25" fmla="*/ 157 h 397"/>
              <a:gd name="T26" fmla="*/ 329 w 345"/>
              <a:gd name="T27" fmla="*/ 21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97">
                <a:moveTo>
                  <a:pt x="329" y="213"/>
                </a:moveTo>
                <a:cubicBezTo>
                  <a:pt x="313" y="229"/>
                  <a:pt x="288" y="229"/>
                  <a:pt x="273" y="213"/>
                </a:cubicBezTo>
                <a:lnTo>
                  <a:pt x="212" y="153"/>
                </a:lnTo>
                <a:lnTo>
                  <a:pt x="212" y="357"/>
                </a:lnTo>
                <a:cubicBezTo>
                  <a:pt x="212" y="379"/>
                  <a:pt x="195" y="397"/>
                  <a:pt x="172" y="397"/>
                </a:cubicBezTo>
                <a:cubicBezTo>
                  <a:pt x="150" y="397"/>
                  <a:pt x="132" y="379"/>
                  <a:pt x="132" y="357"/>
                </a:cubicBezTo>
                <a:lnTo>
                  <a:pt x="132" y="153"/>
                </a:lnTo>
                <a:lnTo>
                  <a:pt x="72" y="213"/>
                </a:lnTo>
                <a:cubicBezTo>
                  <a:pt x="65" y="221"/>
                  <a:pt x="54" y="225"/>
                  <a:pt x="44" y="225"/>
                </a:cubicBezTo>
                <a:cubicBezTo>
                  <a:pt x="34" y="225"/>
                  <a:pt x="24" y="221"/>
                  <a:pt x="16" y="213"/>
                </a:cubicBezTo>
                <a:cubicBezTo>
                  <a:pt x="0" y="198"/>
                  <a:pt x="0" y="172"/>
                  <a:pt x="16" y="157"/>
                </a:cubicBezTo>
                <a:lnTo>
                  <a:pt x="172" y="0"/>
                </a:lnTo>
                <a:lnTo>
                  <a:pt x="329" y="157"/>
                </a:lnTo>
                <a:cubicBezTo>
                  <a:pt x="345" y="172"/>
                  <a:pt x="345" y="198"/>
                  <a:pt x="329" y="213"/>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 name="文本框 1"/>
          <p:cNvSpPr txBox="1"/>
          <p:nvPr/>
        </p:nvSpPr>
        <p:spPr>
          <a:xfrm>
            <a:off x="776605" y="2004695"/>
            <a:ext cx="3575050" cy="3415030"/>
          </a:xfrm>
          <a:prstGeom prst="rect">
            <a:avLst/>
          </a:prstGeom>
          <a:noFill/>
        </p:spPr>
        <p:txBody>
          <a:bodyPr wrap="square" rtlCol="0" anchor="t">
            <a:spAutoFit/>
          </a:bodyPr>
          <a:lstStyle/>
          <a:p>
            <a:pPr algn="l" fontAlgn="auto">
              <a:lnSpc>
                <a:spcPct val="150000"/>
              </a:lnSpc>
              <a:spcBef>
                <a:spcPts val="1200"/>
              </a:spcBef>
            </a:pPr>
            <a:r>
              <a:rPr lang="zh-CN" altLang="en-US" b="1">
                <a:cs typeface="微软雅黑" panose="020B0503020204020204" pitchFamily="34" charset="-122"/>
                <a:sym typeface="微软雅黑" panose="020B0503020204020204" pitchFamily="34" charset="-122"/>
              </a:rPr>
              <a:t>因此，我们设计了基于树莓派的考生身份辅助核查系统，解决了教育行业存在的难以辨别考生身份的问题，且我们的系统是基于低成本的树莓派，在拥有人证核验和数据管理等功能，也是个便携设备，在多种场景下均可以使用。</a:t>
            </a:r>
          </a:p>
        </p:txBody>
      </p:sp>
      <p:pic>
        <p:nvPicPr>
          <p:cNvPr id="9" name="图片 8" descr="QQ图片20210423233433"/>
          <p:cNvPicPr>
            <a:picLocks noChangeAspect="1"/>
          </p:cNvPicPr>
          <p:nvPr/>
        </p:nvPicPr>
        <p:blipFill>
          <a:blip r:embed="rId3"/>
          <a:stretch>
            <a:fillRect/>
          </a:stretch>
        </p:blipFill>
        <p:spPr>
          <a:xfrm>
            <a:off x="5641340" y="128270"/>
            <a:ext cx="5297805" cy="5876290"/>
          </a:xfrm>
          <a:prstGeom prst="rect">
            <a:avLst/>
          </a:prstGeom>
        </p:spPr>
      </p:pic>
      <p:sp>
        <p:nvSpPr>
          <p:cNvPr id="12" name="文本框 11"/>
          <p:cNvSpPr txBox="1"/>
          <p:nvPr/>
        </p:nvSpPr>
        <p:spPr>
          <a:xfrm>
            <a:off x="6107430" y="6084570"/>
            <a:ext cx="2468880" cy="368300"/>
          </a:xfrm>
          <a:prstGeom prst="rect">
            <a:avLst/>
          </a:prstGeom>
          <a:noFill/>
        </p:spPr>
        <p:txBody>
          <a:bodyPr wrap="none" rtlCol="0" anchor="t">
            <a:spAutoFit/>
          </a:bodyPr>
          <a:lstStyle/>
          <a:p>
            <a:r>
              <a:rPr lang="zh-CN" altLang="en-US" b="1">
                <a:sym typeface="+mn-ea"/>
              </a:rPr>
              <a:t>系统判别疑似替考现象</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reeform 49"/>
          <p:cNvSpPr/>
          <p:nvPr/>
        </p:nvSpPr>
        <p:spPr bwMode="auto">
          <a:xfrm>
            <a:off x="651603" y="278962"/>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41"/>
          <p:cNvSpPr/>
          <p:nvPr/>
        </p:nvSpPr>
        <p:spPr bwMode="auto">
          <a:xfrm>
            <a:off x="2534746" y="3656982"/>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zh-CN" altLang="en-US">
              <a:cs typeface="微软雅黑" panose="020B0503020204020204" pitchFamily="34" charset="-122"/>
              <a:sym typeface="微软雅黑" panose="020B0503020204020204" pitchFamily="34" charset="-122"/>
            </a:endParaRPr>
          </a:p>
        </p:txBody>
      </p:sp>
      <p:sp>
        <p:nvSpPr>
          <p:cNvPr id="24" name="Freeform 17"/>
          <p:cNvSpPr/>
          <p:nvPr/>
        </p:nvSpPr>
        <p:spPr bwMode="auto">
          <a:xfrm>
            <a:off x="5761437" y="385387"/>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1032" name="Freeform 37"/>
          <p:cNvSpPr/>
          <p:nvPr/>
        </p:nvSpPr>
        <p:spPr bwMode="auto">
          <a:xfrm>
            <a:off x="3970797" y="1186122"/>
            <a:ext cx="6856413" cy="4973638"/>
          </a:xfrm>
          <a:custGeom>
            <a:avLst/>
            <a:gdLst>
              <a:gd name="T0" fmla="*/ 1242 w 1357"/>
              <a:gd name="T1" fmla="*/ 0 h 983"/>
              <a:gd name="T2" fmla="*/ 1241 w 1357"/>
              <a:gd name="T3" fmla="*/ 0 h 983"/>
              <a:gd name="T4" fmla="*/ 1160 w 1357"/>
              <a:gd name="T5" fmla="*/ 34 h 983"/>
              <a:gd name="T6" fmla="*/ 979 w 1357"/>
              <a:gd name="T7" fmla="*/ 215 h 983"/>
              <a:gd name="T8" fmla="*/ 955 w 1357"/>
              <a:gd name="T9" fmla="*/ 227 h 983"/>
              <a:gd name="T10" fmla="*/ 941 w 1357"/>
              <a:gd name="T11" fmla="*/ 191 h 983"/>
              <a:gd name="T12" fmla="*/ 941 w 1357"/>
              <a:gd name="T13" fmla="*/ 188 h 983"/>
              <a:gd name="T14" fmla="*/ 913 w 1357"/>
              <a:gd name="T15" fmla="*/ 70 h 983"/>
              <a:gd name="T16" fmla="*/ 832 w 1357"/>
              <a:gd name="T17" fmla="*/ 36 h 983"/>
              <a:gd name="T18" fmla="*/ 750 w 1357"/>
              <a:gd name="T19" fmla="*/ 70 h 983"/>
              <a:gd name="T20" fmla="*/ 34 w 1357"/>
              <a:gd name="T21" fmla="*/ 786 h 983"/>
              <a:gd name="T22" fmla="*/ 0 w 1357"/>
              <a:gd name="T23" fmla="*/ 866 h 983"/>
              <a:gd name="T24" fmla="*/ 0 w 1357"/>
              <a:gd name="T25" fmla="*/ 869 h 983"/>
              <a:gd name="T26" fmla="*/ 34 w 1357"/>
              <a:gd name="T27" fmla="*/ 949 h 983"/>
              <a:gd name="T28" fmla="*/ 116 w 1357"/>
              <a:gd name="T29" fmla="*/ 983 h 983"/>
              <a:gd name="T30" fmla="*/ 197 w 1357"/>
              <a:gd name="T31" fmla="*/ 949 h 983"/>
              <a:gd name="T32" fmla="*/ 382 w 1357"/>
              <a:gd name="T33" fmla="*/ 764 h 983"/>
              <a:gd name="T34" fmla="*/ 384 w 1357"/>
              <a:gd name="T35" fmla="*/ 762 h 983"/>
              <a:gd name="T36" fmla="*/ 409 w 1357"/>
              <a:gd name="T37" fmla="*/ 749 h 983"/>
              <a:gd name="T38" fmla="*/ 421 w 1357"/>
              <a:gd name="T39" fmla="*/ 784 h 983"/>
              <a:gd name="T40" fmla="*/ 420 w 1357"/>
              <a:gd name="T41" fmla="*/ 786 h 983"/>
              <a:gd name="T42" fmla="*/ 444 w 1357"/>
              <a:gd name="T43" fmla="*/ 913 h 983"/>
              <a:gd name="T44" fmla="*/ 526 w 1357"/>
              <a:gd name="T45" fmla="*/ 947 h 983"/>
              <a:gd name="T46" fmla="*/ 607 w 1357"/>
              <a:gd name="T47" fmla="*/ 913 h 983"/>
              <a:gd name="T48" fmla="*/ 1323 w 1357"/>
              <a:gd name="T49" fmla="*/ 197 h 983"/>
              <a:gd name="T50" fmla="*/ 1357 w 1357"/>
              <a:gd name="T51" fmla="*/ 117 h 983"/>
              <a:gd name="T52" fmla="*/ 1357 w 1357"/>
              <a:gd name="T53" fmla="*/ 114 h 983"/>
              <a:gd name="T54" fmla="*/ 1323 w 1357"/>
              <a:gd name="T55" fmla="*/ 34 h 983"/>
              <a:gd name="T56" fmla="*/ 1242 w 1357"/>
              <a:gd name="T57"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3">
                <a:moveTo>
                  <a:pt x="1242" y="0"/>
                </a:moveTo>
                <a:cubicBezTo>
                  <a:pt x="1241" y="0"/>
                  <a:pt x="1241" y="0"/>
                  <a:pt x="1241" y="0"/>
                </a:cubicBezTo>
                <a:cubicBezTo>
                  <a:pt x="1212" y="1"/>
                  <a:pt x="1182" y="12"/>
                  <a:pt x="1160" y="34"/>
                </a:cubicBezTo>
                <a:cubicBezTo>
                  <a:pt x="979" y="215"/>
                  <a:pt x="979" y="215"/>
                  <a:pt x="979" y="215"/>
                </a:cubicBezTo>
                <a:cubicBezTo>
                  <a:pt x="970" y="224"/>
                  <a:pt x="962" y="227"/>
                  <a:pt x="955" y="227"/>
                </a:cubicBezTo>
                <a:cubicBezTo>
                  <a:pt x="941" y="227"/>
                  <a:pt x="934" y="210"/>
                  <a:pt x="941" y="191"/>
                </a:cubicBezTo>
                <a:cubicBezTo>
                  <a:pt x="941" y="190"/>
                  <a:pt x="941" y="189"/>
                  <a:pt x="941" y="188"/>
                </a:cubicBezTo>
                <a:cubicBezTo>
                  <a:pt x="955" y="148"/>
                  <a:pt x="945" y="102"/>
                  <a:pt x="913" y="70"/>
                </a:cubicBezTo>
                <a:cubicBezTo>
                  <a:pt x="891" y="47"/>
                  <a:pt x="861" y="36"/>
                  <a:pt x="832" y="36"/>
                </a:cubicBezTo>
                <a:cubicBezTo>
                  <a:pt x="802" y="36"/>
                  <a:pt x="773" y="47"/>
                  <a:pt x="750" y="70"/>
                </a:cubicBezTo>
                <a:cubicBezTo>
                  <a:pt x="34" y="786"/>
                  <a:pt x="34" y="786"/>
                  <a:pt x="34" y="786"/>
                </a:cubicBezTo>
                <a:cubicBezTo>
                  <a:pt x="12" y="808"/>
                  <a:pt x="1" y="837"/>
                  <a:pt x="0" y="866"/>
                </a:cubicBezTo>
                <a:cubicBezTo>
                  <a:pt x="0" y="869"/>
                  <a:pt x="0" y="869"/>
                  <a:pt x="0" y="869"/>
                </a:cubicBezTo>
                <a:cubicBezTo>
                  <a:pt x="1" y="898"/>
                  <a:pt x="12" y="927"/>
                  <a:pt x="34" y="949"/>
                </a:cubicBezTo>
                <a:cubicBezTo>
                  <a:pt x="57" y="971"/>
                  <a:pt x="86" y="983"/>
                  <a:pt x="116" y="983"/>
                </a:cubicBezTo>
                <a:cubicBezTo>
                  <a:pt x="145" y="983"/>
                  <a:pt x="175" y="971"/>
                  <a:pt x="197" y="949"/>
                </a:cubicBezTo>
                <a:cubicBezTo>
                  <a:pt x="382" y="764"/>
                  <a:pt x="382" y="764"/>
                  <a:pt x="382" y="764"/>
                </a:cubicBezTo>
                <a:cubicBezTo>
                  <a:pt x="383" y="764"/>
                  <a:pt x="383" y="763"/>
                  <a:pt x="384" y="762"/>
                </a:cubicBezTo>
                <a:cubicBezTo>
                  <a:pt x="394" y="753"/>
                  <a:pt x="402" y="749"/>
                  <a:pt x="409" y="749"/>
                </a:cubicBezTo>
                <a:cubicBezTo>
                  <a:pt x="423" y="749"/>
                  <a:pt x="428" y="766"/>
                  <a:pt x="421" y="784"/>
                </a:cubicBezTo>
                <a:cubicBezTo>
                  <a:pt x="420" y="785"/>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5" y="175"/>
                  <a:pt x="1357" y="146"/>
                  <a:pt x="1357" y="117"/>
                </a:cubicBezTo>
                <a:cubicBezTo>
                  <a:pt x="1357" y="114"/>
                  <a:pt x="1357" y="114"/>
                  <a:pt x="1357" y="114"/>
                </a:cubicBezTo>
                <a:cubicBezTo>
                  <a:pt x="1357" y="85"/>
                  <a:pt x="1345" y="56"/>
                  <a:pt x="1323" y="34"/>
                </a:cubicBezTo>
                <a:cubicBezTo>
                  <a:pt x="1301" y="12"/>
                  <a:pt x="1272" y="1"/>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椭圆 5"/>
          <p:cNvSpPr/>
          <p:nvPr/>
        </p:nvSpPr>
        <p:spPr>
          <a:xfrm>
            <a:off x="3608514" y="953164"/>
            <a:ext cx="4477132" cy="4477132"/>
          </a:xfrm>
          <a:prstGeom prst="ellipse">
            <a:avLst/>
          </a:prstGeom>
          <a:solidFill>
            <a:schemeClr val="bg1"/>
          </a:solidFill>
          <a:ln w="6350">
            <a:solidFill>
              <a:schemeClr val="bg2"/>
            </a:solidFill>
          </a:ln>
          <a:effectLst>
            <a:outerShdw blurRad="571500" dist="101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 name="标题 1"/>
          <p:cNvSpPr>
            <a:spLocks noGrp="1"/>
          </p:cNvSpPr>
          <p:nvPr>
            <p:ph type="ctrTitle"/>
          </p:nvPr>
        </p:nvSpPr>
        <p:spPr>
          <a:xfrm>
            <a:off x="3439795" y="2822575"/>
            <a:ext cx="4814570" cy="608965"/>
          </a:xfrm>
        </p:spPr>
        <p:txBody>
          <a:bodyPr>
            <a:normAutofit fontScale="90000"/>
          </a:bodyPr>
          <a:lstStyle/>
          <a:p>
            <a:r>
              <a:rPr lang="zh-CN" altLang="en-US" b="0" spc="600" dirty="0">
                <a:cs typeface="+mn-ea"/>
                <a:sym typeface="+mn-lt"/>
              </a:rPr>
              <a:t>系统架构</a:t>
            </a:r>
          </a:p>
        </p:txBody>
      </p:sp>
      <p:sp>
        <p:nvSpPr>
          <p:cNvPr id="3" name="副标题 2"/>
          <p:cNvSpPr>
            <a:spLocks noGrp="1"/>
          </p:cNvSpPr>
          <p:nvPr>
            <p:ph type="subTitle" idx="1"/>
          </p:nvPr>
        </p:nvSpPr>
        <p:spPr>
          <a:xfrm>
            <a:off x="3042285" y="1711960"/>
            <a:ext cx="5857240" cy="654050"/>
          </a:xfrm>
        </p:spPr>
        <p:txBody>
          <a:bodyPr>
            <a:normAutofit fontScale="67500" lnSpcReduction="20000"/>
          </a:bodyPr>
          <a:lstStyle/>
          <a:p>
            <a:r>
              <a:rPr lang="en-US" altLang="zh-CN" sz="5400" spc="600" dirty="0">
                <a:cs typeface="+mn-ea"/>
                <a:sym typeface="+mn-lt"/>
              </a:rPr>
              <a:t>PART 0</a:t>
            </a:r>
            <a:r>
              <a:rPr lang="en-US" sz="5400" spc="600" dirty="0">
                <a:cs typeface="+mn-ea"/>
                <a:sym typeface="+mn-lt"/>
              </a:rPr>
              <a:t>2</a:t>
            </a:r>
            <a:endParaRPr lang="en-US"/>
          </a:p>
        </p:txBody>
      </p:sp>
      <p:grpSp>
        <p:nvGrpSpPr>
          <p:cNvPr id="4" name="组合 3"/>
          <p:cNvGrpSpPr/>
          <p:nvPr/>
        </p:nvGrpSpPr>
        <p:grpSpPr>
          <a:xfrm>
            <a:off x="5217795" y="385445"/>
            <a:ext cx="3550920" cy="1865630"/>
            <a:chOff x="3336475" y="1712026"/>
            <a:chExt cx="3976188" cy="8000675"/>
          </a:xfrm>
        </p:grpSpPr>
        <p:sp>
          <p:nvSpPr>
            <p:cNvPr id="18" name="文本框 17"/>
            <p:cNvSpPr txBox="1"/>
            <p:nvPr/>
          </p:nvSpPr>
          <p:spPr>
            <a:xfrm>
              <a:off x="5171884" y="1712026"/>
              <a:ext cx="2140779" cy="1281979"/>
            </a:xfrm>
            <a:prstGeom prst="rect">
              <a:avLst/>
            </a:prstGeom>
            <a:noFill/>
          </p:spPr>
          <p:txBody>
            <a:bodyPr wrap="square" rtlCol="0">
              <a:spAutoFit/>
              <a:scene3d>
                <a:camera prst="orthographicFront"/>
                <a:lightRig rig="threePt" dir="t"/>
              </a:scene3d>
              <a:sp3d contourW="12700"/>
            </a:bodyPr>
            <a:lstStyle/>
            <a:p>
              <a:pPr algn="ctr"/>
              <a:endParaRPr lang="zh-CN" altLang="en-US" sz="2800" spc="600" dirty="0">
                <a:cs typeface="+mn-ea"/>
                <a:sym typeface="+mn-lt"/>
              </a:endParaRPr>
            </a:p>
          </p:txBody>
        </p:sp>
        <p:cxnSp>
          <p:nvCxnSpPr>
            <p:cNvPr id="5" name="直接连接符 4"/>
            <p:cNvCxnSpPr/>
            <p:nvPr/>
          </p:nvCxnSpPr>
          <p:spPr>
            <a:xfrm>
              <a:off x="3336475" y="9712701"/>
              <a:ext cx="608787" cy="0"/>
            </a:xfrm>
            <a:prstGeom prst="line">
              <a:avLst/>
            </a:prstGeom>
            <a:ln w="28575" cap="rnd" cmpd="sng">
              <a:solidFill>
                <a:schemeClr val="accent1">
                  <a:shade val="50000"/>
                </a:schemeClr>
              </a:solidFill>
              <a:prstDash val="solid"/>
              <a:roun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291580" y="95250"/>
            <a:ext cx="4529455" cy="3141345"/>
            <a:chOff x="4820840" y="2125646"/>
            <a:chExt cx="2451165" cy="2811626"/>
          </a:xfrm>
        </p:grpSpPr>
        <p:sp>
          <p:nvSpPr>
            <p:cNvPr id="14" name="矩形 13"/>
            <p:cNvSpPr/>
            <p:nvPr/>
          </p:nvSpPr>
          <p:spPr>
            <a:xfrm>
              <a:off x="4820840" y="2125646"/>
              <a:ext cx="2451165" cy="2811626"/>
            </a:xfrm>
            <a:prstGeom prst="rect">
              <a:avLst/>
            </a:prstGeom>
            <a:solidFill>
              <a:srgbClr val="F8FAF2"/>
            </a:solidFill>
            <a:ln w="6350">
              <a:solidFill>
                <a:schemeClr val="bg2"/>
              </a:solidFill>
            </a:ln>
            <a:effectLst>
              <a:outerShdw blurRad="228600" dist="101600" dir="5400000" algn="t"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5" name="文本框 14"/>
            <p:cNvSpPr txBox="1"/>
            <p:nvPr/>
          </p:nvSpPr>
          <p:spPr>
            <a:xfrm>
              <a:off x="5172841" y="4524081"/>
              <a:ext cx="1956788" cy="412054"/>
            </a:xfrm>
            <a:prstGeom prst="rect">
              <a:avLst/>
            </a:prstGeom>
            <a:noFill/>
          </p:spPr>
          <p:txBody>
            <a:bodyPr wrap="square" rtlCol="0">
              <a:spAutoFit/>
              <a:scene3d>
                <a:camera prst="orthographicFront"/>
                <a:lightRig rig="threePt" dir="t"/>
              </a:scene3d>
              <a:sp3d contourW="12700"/>
            </a:bodyPr>
            <a:lstStyle/>
            <a:p>
              <a:pPr algn="ctr"/>
              <a:r>
                <a:rPr lang="zh-CN" altLang="en-US" sz="2400" spc="600" dirty="0">
                  <a:cs typeface="+mn-ea"/>
                  <a:sym typeface="+mn-lt"/>
                </a:rPr>
                <a:t>便携终端所用技术</a:t>
              </a:r>
            </a:p>
          </p:txBody>
        </p:sp>
      </p:grpSp>
      <p:sp>
        <p:nvSpPr>
          <p:cNvPr id="24" name="Freeform 17"/>
          <p:cNvSpPr/>
          <p:nvPr/>
        </p:nvSpPr>
        <p:spPr bwMode="auto">
          <a:xfrm>
            <a:off x="9266002" y="3722312"/>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1032" name="Freeform 37"/>
          <p:cNvSpPr/>
          <p:nvPr/>
        </p:nvSpPr>
        <p:spPr bwMode="auto">
          <a:xfrm>
            <a:off x="9026667" y="2920307"/>
            <a:ext cx="6856413" cy="4973638"/>
          </a:xfrm>
          <a:custGeom>
            <a:avLst/>
            <a:gdLst>
              <a:gd name="T0" fmla="*/ 1242 w 1357"/>
              <a:gd name="T1" fmla="*/ 0 h 983"/>
              <a:gd name="T2" fmla="*/ 1241 w 1357"/>
              <a:gd name="T3" fmla="*/ 0 h 983"/>
              <a:gd name="T4" fmla="*/ 1160 w 1357"/>
              <a:gd name="T5" fmla="*/ 34 h 983"/>
              <a:gd name="T6" fmla="*/ 979 w 1357"/>
              <a:gd name="T7" fmla="*/ 215 h 983"/>
              <a:gd name="T8" fmla="*/ 955 w 1357"/>
              <a:gd name="T9" fmla="*/ 227 h 983"/>
              <a:gd name="T10" fmla="*/ 941 w 1357"/>
              <a:gd name="T11" fmla="*/ 191 h 983"/>
              <a:gd name="T12" fmla="*/ 941 w 1357"/>
              <a:gd name="T13" fmla="*/ 188 h 983"/>
              <a:gd name="T14" fmla="*/ 913 w 1357"/>
              <a:gd name="T15" fmla="*/ 70 h 983"/>
              <a:gd name="T16" fmla="*/ 832 w 1357"/>
              <a:gd name="T17" fmla="*/ 36 h 983"/>
              <a:gd name="T18" fmla="*/ 750 w 1357"/>
              <a:gd name="T19" fmla="*/ 70 h 983"/>
              <a:gd name="T20" fmla="*/ 34 w 1357"/>
              <a:gd name="T21" fmla="*/ 786 h 983"/>
              <a:gd name="T22" fmla="*/ 0 w 1357"/>
              <a:gd name="T23" fmla="*/ 866 h 983"/>
              <a:gd name="T24" fmla="*/ 0 w 1357"/>
              <a:gd name="T25" fmla="*/ 869 h 983"/>
              <a:gd name="T26" fmla="*/ 34 w 1357"/>
              <a:gd name="T27" fmla="*/ 949 h 983"/>
              <a:gd name="T28" fmla="*/ 116 w 1357"/>
              <a:gd name="T29" fmla="*/ 983 h 983"/>
              <a:gd name="T30" fmla="*/ 197 w 1357"/>
              <a:gd name="T31" fmla="*/ 949 h 983"/>
              <a:gd name="T32" fmla="*/ 382 w 1357"/>
              <a:gd name="T33" fmla="*/ 764 h 983"/>
              <a:gd name="T34" fmla="*/ 384 w 1357"/>
              <a:gd name="T35" fmla="*/ 762 h 983"/>
              <a:gd name="T36" fmla="*/ 409 w 1357"/>
              <a:gd name="T37" fmla="*/ 749 h 983"/>
              <a:gd name="T38" fmla="*/ 421 w 1357"/>
              <a:gd name="T39" fmla="*/ 784 h 983"/>
              <a:gd name="T40" fmla="*/ 420 w 1357"/>
              <a:gd name="T41" fmla="*/ 786 h 983"/>
              <a:gd name="T42" fmla="*/ 444 w 1357"/>
              <a:gd name="T43" fmla="*/ 913 h 983"/>
              <a:gd name="T44" fmla="*/ 526 w 1357"/>
              <a:gd name="T45" fmla="*/ 947 h 983"/>
              <a:gd name="T46" fmla="*/ 607 w 1357"/>
              <a:gd name="T47" fmla="*/ 913 h 983"/>
              <a:gd name="T48" fmla="*/ 1323 w 1357"/>
              <a:gd name="T49" fmla="*/ 197 h 983"/>
              <a:gd name="T50" fmla="*/ 1357 w 1357"/>
              <a:gd name="T51" fmla="*/ 117 h 983"/>
              <a:gd name="T52" fmla="*/ 1357 w 1357"/>
              <a:gd name="T53" fmla="*/ 114 h 983"/>
              <a:gd name="T54" fmla="*/ 1323 w 1357"/>
              <a:gd name="T55" fmla="*/ 34 h 983"/>
              <a:gd name="T56" fmla="*/ 1242 w 1357"/>
              <a:gd name="T57"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3">
                <a:moveTo>
                  <a:pt x="1242" y="0"/>
                </a:moveTo>
                <a:cubicBezTo>
                  <a:pt x="1241" y="0"/>
                  <a:pt x="1241" y="0"/>
                  <a:pt x="1241" y="0"/>
                </a:cubicBezTo>
                <a:cubicBezTo>
                  <a:pt x="1212" y="1"/>
                  <a:pt x="1182" y="12"/>
                  <a:pt x="1160" y="34"/>
                </a:cubicBezTo>
                <a:cubicBezTo>
                  <a:pt x="979" y="215"/>
                  <a:pt x="979" y="215"/>
                  <a:pt x="979" y="215"/>
                </a:cubicBezTo>
                <a:cubicBezTo>
                  <a:pt x="970" y="224"/>
                  <a:pt x="962" y="227"/>
                  <a:pt x="955" y="227"/>
                </a:cubicBezTo>
                <a:cubicBezTo>
                  <a:pt x="941" y="227"/>
                  <a:pt x="934" y="210"/>
                  <a:pt x="941" y="191"/>
                </a:cubicBezTo>
                <a:cubicBezTo>
                  <a:pt x="941" y="190"/>
                  <a:pt x="941" y="189"/>
                  <a:pt x="941" y="188"/>
                </a:cubicBezTo>
                <a:cubicBezTo>
                  <a:pt x="955" y="148"/>
                  <a:pt x="945" y="102"/>
                  <a:pt x="913" y="70"/>
                </a:cubicBezTo>
                <a:cubicBezTo>
                  <a:pt x="891" y="47"/>
                  <a:pt x="861" y="36"/>
                  <a:pt x="832" y="36"/>
                </a:cubicBezTo>
                <a:cubicBezTo>
                  <a:pt x="802" y="36"/>
                  <a:pt x="773" y="47"/>
                  <a:pt x="750" y="70"/>
                </a:cubicBezTo>
                <a:cubicBezTo>
                  <a:pt x="34" y="786"/>
                  <a:pt x="34" y="786"/>
                  <a:pt x="34" y="786"/>
                </a:cubicBezTo>
                <a:cubicBezTo>
                  <a:pt x="12" y="808"/>
                  <a:pt x="1" y="837"/>
                  <a:pt x="0" y="866"/>
                </a:cubicBezTo>
                <a:cubicBezTo>
                  <a:pt x="0" y="869"/>
                  <a:pt x="0" y="869"/>
                  <a:pt x="0" y="869"/>
                </a:cubicBezTo>
                <a:cubicBezTo>
                  <a:pt x="1" y="898"/>
                  <a:pt x="12" y="927"/>
                  <a:pt x="34" y="949"/>
                </a:cubicBezTo>
                <a:cubicBezTo>
                  <a:pt x="57" y="971"/>
                  <a:pt x="86" y="983"/>
                  <a:pt x="116" y="983"/>
                </a:cubicBezTo>
                <a:cubicBezTo>
                  <a:pt x="145" y="983"/>
                  <a:pt x="175" y="971"/>
                  <a:pt x="197" y="949"/>
                </a:cubicBezTo>
                <a:cubicBezTo>
                  <a:pt x="382" y="764"/>
                  <a:pt x="382" y="764"/>
                  <a:pt x="382" y="764"/>
                </a:cubicBezTo>
                <a:cubicBezTo>
                  <a:pt x="383" y="764"/>
                  <a:pt x="383" y="763"/>
                  <a:pt x="384" y="762"/>
                </a:cubicBezTo>
                <a:cubicBezTo>
                  <a:pt x="394" y="753"/>
                  <a:pt x="402" y="749"/>
                  <a:pt x="409" y="749"/>
                </a:cubicBezTo>
                <a:cubicBezTo>
                  <a:pt x="423" y="749"/>
                  <a:pt x="428" y="766"/>
                  <a:pt x="421" y="784"/>
                </a:cubicBezTo>
                <a:cubicBezTo>
                  <a:pt x="420" y="785"/>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5" y="175"/>
                  <a:pt x="1357" y="146"/>
                  <a:pt x="1357" y="117"/>
                </a:cubicBezTo>
                <a:cubicBezTo>
                  <a:pt x="1357" y="114"/>
                  <a:pt x="1357" y="114"/>
                  <a:pt x="1357" y="114"/>
                </a:cubicBezTo>
                <a:cubicBezTo>
                  <a:pt x="1357" y="85"/>
                  <a:pt x="1345" y="56"/>
                  <a:pt x="1323" y="34"/>
                </a:cubicBezTo>
                <a:cubicBezTo>
                  <a:pt x="1301" y="12"/>
                  <a:pt x="1272" y="1"/>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nvGrpSpPr>
          <p:cNvPr id="5" name="组合 4"/>
          <p:cNvGrpSpPr/>
          <p:nvPr/>
        </p:nvGrpSpPr>
        <p:grpSpPr>
          <a:xfrm>
            <a:off x="-1230261" y="-740174"/>
            <a:ext cx="3092716" cy="2241259"/>
            <a:chOff x="6006193" y="4875389"/>
            <a:chExt cx="5754688" cy="4170363"/>
          </a:xfrm>
        </p:grpSpPr>
        <p:sp>
          <p:nvSpPr>
            <p:cNvPr id="6" name="Freeform 49"/>
            <p:cNvSpPr/>
            <p:nvPr/>
          </p:nvSpPr>
          <p:spPr bwMode="auto">
            <a:xfrm>
              <a:off x="6006193" y="4875389"/>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45"/>
            <p:cNvSpPr/>
            <p:nvPr/>
          </p:nvSpPr>
          <p:spPr bwMode="auto">
            <a:xfrm>
              <a:off x="8841170" y="5907233"/>
              <a:ext cx="2708274" cy="2705100"/>
            </a:xfrm>
            <a:custGeom>
              <a:avLst/>
              <a:gdLst>
                <a:gd name="T0" fmla="*/ 101 w 637"/>
                <a:gd name="T1" fmla="*/ 614 h 636"/>
                <a:gd name="T2" fmla="*/ 22 w 637"/>
                <a:gd name="T3" fmla="*/ 614 h 636"/>
                <a:gd name="T4" fmla="*/ 22 w 637"/>
                <a:gd name="T5" fmla="*/ 535 h 636"/>
                <a:gd name="T6" fmla="*/ 536 w 637"/>
                <a:gd name="T7" fmla="*/ 21 h 636"/>
                <a:gd name="T8" fmla="*/ 615 w 637"/>
                <a:gd name="T9" fmla="*/ 21 h 636"/>
                <a:gd name="T10" fmla="*/ 615 w 637"/>
                <a:gd name="T11" fmla="*/ 100 h 636"/>
                <a:gd name="T12" fmla="*/ 101 w 637"/>
                <a:gd name="T13" fmla="*/ 614 h 636"/>
              </a:gdLst>
              <a:ahLst/>
              <a:cxnLst>
                <a:cxn ang="0">
                  <a:pos x="T0" y="T1"/>
                </a:cxn>
                <a:cxn ang="0">
                  <a:pos x="T2" y="T3"/>
                </a:cxn>
                <a:cxn ang="0">
                  <a:pos x="T4" y="T5"/>
                </a:cxn>
                <a:cxn ang="0">
                  <a:pos x="T6" y="T7"/>
                </a:cxn>
                <a:cxn ang="0">
                  <a:pos x="T8" y="T9"/>
                </a:cxn>
                <a:cxn ang="0">
                  <a:pos x="T10" y="T11"/>
                </a:cxn>
                <a:cxn ang="0">
                  <a:pos x="T12" y="T13"/>
                </a:cxn>
              </a:cxnLst>
              <a:rect l="0" t="0" r="r" b="b"/>
              <a:pathLst>
                <a:path w="637" h="636">
                  <a:moveTo>
                    <a:pt x="101" y="614"/>
                  </a:moveTo>
                  <a:cubicBezTo>
                    <a:pt x="79" y="636"/>
                    <a:pt x="44" y="636"/>
                    <a:pt x="22" y="614"/>
                  </a:cubicBezTo>
                  <a:cubicBezTo>
                    <a:pt x="0" y="592"/>
                    <a:pt x="0" y="557"/>
                    <a:pt x="22" y="535"/>
                  </a:cubicBezTo>
                  <a:cubicBezTo>
                    <a:pt x="536" y="21"/>
                    <a:pt x="536" y="21"/>
                    <a:pt x="536" y="21"/>
                  </a:cubicBezTo>
                  <a:cubicBezTo>
                    <a:pt x="558" y="0"/>
                    <a:pt x="593" y="0"/>
                    <a:pt x="615" y="21"/>
                  </a:cubicBezTo>
                  <a:cubicBezTo>
                    <a:pt x="637" y="43"/>
                    <a:pt x="637" y="79"/>
                    <a:pt x="615" y="100"/>
                  </a:cubicBezTo>
                  <a:lnTo>
                    <a:pt x="101" y="614"/>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41"/>
            <p:cNvSpPr/>
            <p:nvPr/>
          </p:nvSpPr>
          <p:spPr bwMode="auto">
            <a:xfrm>
              <a:off x="8449646" y="5907233"/>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 name="文本框 2"/>
          <p:cNvSpPr txBox="1"/>
          <p:nvPr/>
        </p:nvSpPr>
        <p:spPr>
          <a:xfrm>
            <a:off x="1107264" y="448838"/>
            <a:ext cx="3313430" cy="922020"/>
          </a:xfrm>
          <a:prstGeom prst="rect">
            <a:avLst/>
          </a:prstGeom>
          <a:noFill/>
        </p:spPr>
        <p:txBody>
          <a:bodyPr wrap="none" rtlCol="0">
            <a:spAutoFit/>
            <a:scene3d>
              <a:camera prst="orthographicFront"/>
              <a:lightRig rig="threePt" dir="t"/>
            </a:scene3d>
            <a:sp3d contourW="12700"/>
          </a:bodyPr>
          <a:lstStyle>
            <a:defPPr>
              <a:defRPr lang="en-US"/>
            </a:defPPr>
            <a:lvl1pPr algn="r">
              <a:defRPr sz="8800" b="1" spc="300">
                <a:solidFill>
                  <a:srgbClr val="FAC842">
                    <a:alpha val="41000"/>
                  </a:srgbClr>
                </a:solidFill>
                <a:latin typeface="Century Gothic" panose="020B0502020202020204" pitchFamily="34" charset="0"/>
              </a:defRPr>
            </a:lvl1pPr>
          </a:lstStyle>
          <a:p>
            <a:pPr algn="l"/>
            <a:r>
              <a:rPr lang="en-US" altLang="zh-CN" sz="5400" dirty="0">
                <a:solidFill>
                  <a:schemeClr val="accent2">
                    <a:alpha val="41000"/>
                  </a:schemeClr>
                </a:solidFill>
                <a:latin typeface="微软雅黑" panose="020B0503020204020204" pitchFamily="34" charset="-122"/>
                <a:cs typeface="微软雅黑" panose="020B0503020204020204" pitchFamily="34" charset="-122"/>
                <a:sym typeface="微软雅黑" panose="020B0503020204020204" pitchFamily="34" charset="-122"/>
              </a:rPr>
              <a:t>PART 02</a:t>
            </a:r>
          </a:p>
        </p:txBody>
      </p:sp>
      <p:sp>
        <p:nvSpPr>
          <p:cNvPr id="4" name="文本框 3"/>
          <p:cNvSpPr txBox="1"/>
          <p:nvPr/>
        </p:nvSpPr>
        <p:spPr>
          <a:xfrm>
            <a:off x="1450975" y="917575"/>
            <a:ext cx="2113280" cy="583565"/>
          </a:xfrm>
          <a:prstGeom prst="rect">
            <a:avLst/>
          </a:prstGeom>
          <a:noFill/>
        </p:spPr>
        <p:txBody>
          <a:bodyPr wrap="none" rtlCol="0" anchor="t">
            <a:spAutoFit/>
          </a:bodyPr>
          <a:lstStyle/>
          <a:p>
            <a:r>
              <a:rPr lang="zh-CN" altLang="en-US" sz="3200" spc="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系统架构</a:t>
            </a:r>
          </a:p>
        </p:txBody>
      </p:sp>
      <p:grpSp>
        <p:nvGrpSpPr>
          <p:cNvPr id="22" name="组合 21"/>
          <p:cNvGrpSpPr/>
          <p:nvPr/>
        </p:nvGrpSpPr>
        <p:grpSpPr>
          <a:xfrm>
            <a:off x="368935" y="1647825"/>
            <a:ext cx="4999355" cy="4167505"/>
            <a:chOff x="4820840" y="2125646"/>
            <a:chExt cx="2451165" cy="2811626"/>
          </a:xfrm>
        </p:grpSpPr>
        <p:sp>
          <p:nvSpPr>
            <p:cNvPr id="10" name="矩形 9"/>
            <p:cNvSpPr/>
            <p:nvPr/>
          </p:nvSpPr>
          <p:spPr>
            <a:xfrm>
              <a:off x="4820840" y="2125646"/>
              <a:ext cx="2451165" cy="2811626"/>
            </a:xfrm>
            <a:prstGeom prst="rect">
              <a:avLst/>
            </a:prstGeom>
            <a:solidFill>
              <a:srgbClr val="F8FAF2"/>
            </a:solidFill>
            <a:ln w="6350">
              <a:solidFill>
                <a:schemeClr val="bg2"/>
              </a:solidFill>
            </a:ln>
            <a:effectLst>
              <a:outerShdw blurRad="228600" dist="101600" dir="5400000" algn="t"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文本框 20"/>
            <p:cNvSpPr txBox="1"/>
            <p:nvPr/>
          </p:nvSpPr>
          <p:spPr>
            <a:xfrm>
              <a:off x="4982547" y="4506566"/>
              <a:ext cx="1956788" cy="310594"/>
            </a:xfrm>
            <a:prstGeom prst="rect">
              <a:avLst/>
            </a:prstGeom>
            <a:noFill/>
          </p:spPr>
          <p:txBody>
            <a:bodyPr wrap="square" rtlCol="0">
              <a:spAutoFit/>
              <a:scene3d>
                <a:camera prst="orthographicFront"/>
                <a:lightRig rig="threePt" dir="t"/>
              </a:scene3d>
              <a:sp3d contourW="12700"/>
            </a:bodyPr>
            <a:lstStyle/>
            <a:p>
              <a:pPr algn="ctr"/>
              <a:r>
                <a:rPr lang="en-US" altLang="zh-CN" sz="2400" spc="600" dirty="0">
                  <a:cs typeface="+mn-ea"/>
                  <a:sym typeface="+mn-lt"/>
                </a:rPr>
                <a:t> </a:t>
              </a:r>
              <a:r>
                <a:rPr lang="zh-CN" altLang="en-US" sz="2400" spc="600" dirty="0">
                  <a:cs typeface="+mn-ea"/>
                  <a:sym typeface="+mn-lt"/>
                </a:rPr>
                <a:t>系统架构</a:t>
              </a:r>
            </a:p>
          </p:txBody>
        </p:sp>
      </p:grpSp>
      <p:sp>
        <p:nvSpPr>
          <p:cNvPr id="38" name="Oval 6"/>
          <p:cNvSpPr/>
          <p:nvPr/>
        </p:nvSpPr>
        <p:spPr>
          <a:xfrm rot="5400000">
            <a:off x="5626100" y="3471545"/>
            <a:ext cx="300355" cy="340995"/>
          </a:xfrm>
          <a:custGeom>
            <a:avLst/>
            <a:gdLst>
              <a:gd name="T0" fmla="*/ 329 w 345"/>
              <a:gd name="T1" fmla="*/ 213 h 397"/>
              <a:gd name="T2" fmla="*/ 273 w 345"/>
              <a:gd name="T3" fmla="*/ 213 h 397"/>
              <a:gd name="T4" fmla="*/ 212 w 345"/>
              <a:gd name="T5" fmla="*/ 153 h 397"/>
              <a:gd name="T6" fmla="*/ 212 w 345"/>
              <a:gd name="T7" fmla="*/ 357 h 397"/>
              <a:gd name="T8" fmla="*/ 172 w 345"/>
              <a:gd name="T9" fmla="*/ 397 h 397"/>
              <a:gd name="T10" fmla="*/ 132 w 345"/>
              <a:gd name="T11" fmla="*/ 357 h 397"/>
              <a:gd name="T12" fmla="*/ 132 w 345"/>
              <a:gd name="T13" fmla="*/ 153 h 397"/>
              <a:gd name="T14" fmla="*/ 72 w 345"/>
              <a:gd name="T15" fmla="*/ 213 h 397"/>
              <a:gd name="T16" fmla="*/ 44 w 345"/>
              <a:gd name="T17" fmla="*/ 225 h 397"/>
              <a:gd name="T18" fmla="*/ 16 w 345"/>
              <a:gd name="T19" fmla="*/ 213 h 397"/>
              <a:gd name="T20" fmla="*/ 16 w 345"/>
              <a:gd name="T21" fmla="*/ 157 h 397"/>
              <a:gd name="T22" fmla="*/ 172 w 345"/>
              <a:gd name="T23" fmla="*/ 0 h 397"/>
              <a:gd name="T24" fmla="*/ 329 w 345"/>
              <a:gd name="T25" fmla="*/ 157 h 397"/>
              <a:gd name="T26" fmla="*/ 329 w 345"/>
              <a:gd name="T27" fmla="*/ 21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97">
                <a:moveTo>
                  <a:pt x="329" y="213"/>
                </a:moveTo>
                <a:cubicBezTo>
                  <a:pt x="313" y="229"/>
                  <a:pt x="288" y="229"/>
                  <a:pt x="273" y="213"/>
                </a:cubicBezTo>
                <a:lnTo>
                  <a:pt x="212" y="153"/>
                </a:lnTo>
                <a:lnTo>
                  <a:pt x="212" y="357"/>
                </a:lnTo>
                <a:cubicBezTo>
                  <a:pt x="212" y="379"/>
                  <a:pt x="195" y="397"/>
                  <a:pt x="172" y="397"/>
                </a:cubicBezTo>
                <a:cubicBezTo>
                  <a:pt x="150" y="397"/>
                  <a:pt x="132" y="379"/>
                  <a:pt x="132" y="357"/>
                </a:cubicBezTo>
                <a:lnTo>
                  <a:pt x="132" y="153"/>
                </a:lnTo>
                <a:lnTo>
                  <a:pt x="72" y="213"/>
                </a:lnTo>
                <a:cubicBezTo>
                  <a:pt x="65" y="221"/>
                  <a:pt x="54" y="225"/>
                  <a:pt x="44" y="225"/>
                </a:cubicBezTo>
                <a:cubicBezTo>
                  <a:pt x="34" y="225"/>
                  <a:pt x="24" y="221"/>
                  <a:pt x="16" y="213"/>
                </a:cubicBezTo>
                <a:cubicBezTo>
                  <a:pt x="0" y="198"/>
                  <a:pt x="0" y="172"/>
                  <a:pt x="16" y="157"/>
                </a:cubicBezTo>
                <a:lnTo>
                  <a:pt x="172" y="0"/>
                </a:lnTo>
                <a:lnTo>
                  <a:pt x="329" y="157"/>
                </a:lnTo>
                <a:cubicBezTo>
                  <a:pt x="345" y="172"/>
                  <a:pt x="345" y="198"/>
                  <a:pt x="329" y="213"/>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pic>
        <p:nvPicPr>
          <p:cNvPr id="12" name="图片 11" descr="QQ图片20210423220243"/>
          <p:cNvPicPr>
            <a:picLocks noChangeAspect="1"/>
          </p:cNvPicPr>
          <p:nvPr/>
        </p:nvPicPr>
        <p:blipFill>
          <a:blip r:embed="rId3"/>
          <a:stretch>
            <a:fillRect/>
          </a:stretch>
        </p:blipFill>
        <p:spPr>
          <a:xfrm>
            <a:off x="6616700" y="239395"/>
            <a:ext cx="3879215" cy="2535555"/>
          </a:xfrm>
          <a:prstGeom prst="rect">
            <a:avLst/>
          </a:prstGeom>
        </p:spPr>
      </p:pic>
      <p:grpSp>
        <p:nvGrpSpPr>
          <p:cNvPr id="16" name="组合 15"/>
          <p:cNvGrpSpPr/>
          <p:nvPr/>
        </p:nvGrpSpPr>
        <p:grpSpPr>
          <a:xfrm>
            <a:off x="6365875" y="3491865"/>
            <a:ext cx="4455160" cy="3224602"/>
            <a:chOff x="4820840" y="2125646"/>
            <a:chExt cx="2451165" cy="2811689"/>
          </a:xfrm>
        </p:grpSpPr>
        <p:sp>
          <p:nvSpPr>
            <p:cNvPr id="17" name="矩形 16"/>
            <p:cNvSpPr/>
            <p:nvPr/>
          </p:nvSpPr>
          <p:spPr>
            <a:xfrm>
              <a:off x="4820840" y="2125646"/>
              <a:ext cx="2451165" cy="2811626"/>
            </a:xfrm>
            <a:prstGeom prst="rect">
              <a:avLst/>
            </a:prstGeom>
            <a:solidFill>
              <a:srgbClr val="F8FAF2"/>
            </a:solidFill>
            <a:ln w="6350">
              <a:solidFill>
                <a:schemeClr val="bg2"/>
              </a:solidFill>
            </a:ln>
            <a:effectLst>
              <a:outerShdw blurRad="228600" dist="101600" dir="5400000" algn="t"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 name="文本框 17"/>
            <p:cNvSpPr txBox="1"/>
            <p:nvPr/>
          </p:nvSpPr>
          <p:spPr>
            <a:xfrm>
              <a:off x="5068142" y="4535911"/>
              <a:ext cx="1956788" cy="401424"/>
            </a:xfrm>
            <a:prstGeom prst="rect">
              <a:avLst/>
            </a:prstGeom>
            <a:noFill/>
          </p:spPr>
          <p:txBody>
            <a:bodyPr wrap="square" rtlCol="0">
              <a:spAutoFit/>
              <a:scene3d>
                <a:camera prst="orthographicFront"/>
                <a:lightRig rig="threePt" dir="t"/>
              </a:scene3d>
              <a:sp3d contourW="12700"/>
            </a:bodyPr>
            <a:lstStyle/>
            <a:p>
              <a:pPr algn="ctr"/>
              <a:r>
                <a:rPr lang="zh-CN" altLang="en-US" sz="2400" spc="600" dirty="0">
                  <a:cs typeface="+mn-ea"/>
                  <a:sym typeface="+mn-lt"/>
                </a:rPr>
                <a:t>管理后台所用技术</a:t>
              </a:r>
            </a:p>
          </p:txBody>
        </p:sp>
      </p:grpSp>
      <p:pic>
        <p:nvPicPr>
          <p:cNvPr id="19" name="图片 18" descr="QQ图片20210423225038"/>
          <p:cNvPicPr>
            <a:picLocks noChangeAspect="1"/>
          </p:cNvPicPr>
          <p:nvPr/>
        </p:nvPicPr>
        <p:blipFill>
          <a:blip r:embed="rId4"/>
          <a:stretch>
            <a:fillRect/>
          </a:stretch>
        </p:blipFill>
        <p:spPr>
          <a:xfrm>
            <a:off x="6812280" y="3618865"/>
            <a:ext cx="3453765" cy="2495550"/>
          </a:xfrm>
          <a:prstGeom prst="rect">
            <a:avLst/>
          </a:prstGeom>
        </p:spPr>
      </p:pic>
      <p:pic>
        <p:nvPicPr>
          <p:cNvPr id="23" name="图片 22">
            <a:extLst>
              <a:ext uri="{FF2B5EF4-FFF2-40B4-BE49-F238E27FC236}">
                <a16:creationId xmlns:a16="http://schemas.microsoft.com/office/drawing/2014/main" id="{7B98CE88-7C37-4FC3-836A-44EE650B0CD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750" y="1736891"/>
            <a:ext cx="4221943" cy="3493839"/>
          </a:xfrm>
          <a:prstGeom prst="rect">
            <a:avLst/>
          </a:prstGeom>
          <a:noFill/>
          <a:ln>
            <a:noFill/>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reeform 49"/>
          <p:cNvSpPr/>
          <p:nvPr/>
        </p:nvSpPr>
        <p:spPr bwMode="auto">
          <a:xfrm>
            <a:off x="651603" y="278962"/>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41"/>
          <p:cNvSpPr/>
          <p:nvPr/>
        </p:nvSpPr>
        <p:spPr bwMode="auto">
          <a:xfrm>
            <a:off x="2534746" y="3656982"/>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zh-CN" altLang="en-US">
              <a:cs typeface="微软雅黑" panose="020B0503020204020204" pitchFamily="34" charset="-122"/>
              <a:sym typeface="微软雅黑" panose="020B0503020204020204" pitchFamily="34" charset="-122"/>
            </a:endParaRPr>
          </a:p>
        </p:txBody>
      </p:sp>
      <p:sp>
        <p:nvSpPr>
          <p:cNvPr id="24" name="Freeform 17"/>
          <p:cNvSpPr/>
          <p:nvPr/>
        </p:nvSpPr>
        <p:spPr bwMode="auto">
          <a:xfrm>
            <a:off x="5761437" y="385387"/>
            <a:ext cx="2925920" cy="2092967"/>
          </a:xfrm>
          <a:custGeom>
            <a:avLst/>
            <a:gdLst>
              <a:gd name="T0" fmla="*/ 549 w 568"/>
              <a:gd name="T1" fmla="*/ 18 h 405"/>
              <a:gd name="T2" fmla="*/ 482 w 568"/>
              <a:gd name="T3" fmla="*/ 18 h 405"/>
              <a:gd name="T4" fmla="*/ 408 w 568"/>
              <a:gd name="T5" fmla="*/ 91 h 405"/>
              <a:gd name="T6" fmla="*/ 392 w 568"/>
              <a:gd name="T7" fmla="*/ 81 h 405"/>
              <a:gd name="T8" fmla="*/ 392 w 568"/>
              <a:gd name="T9" fmla="*/ 80 h 405"/>
              <a:gd name="T10" fmla="*/ 380 w 568"/>
              <a:gd name="T11" fmla="*/ 32 h 405"/>
              <a:gd name="T12" fmla="*/ 313 w 568"/>
              <a:gd name="T13" fmla="*/ 32 h 405"/>
              <a:gd name="T14" fmla="*/ 18 w 568"/>
              <a:gd name="T15" fmla="*/ 321 h 405"/>
              <a:gd name="T16" fmla="*/ 18 w 568"/>
              <a:gd name="T17" fmla="*/ 387 h 405"/>
              <a:gd name="T18" fmla="*/ 85 w 568"/>
              <a:gd name="T19" fmla="*/ 387 h 405"/>
              <a:gd name="T20" fmla="*/ 162 w 568"/>
              <a:gd name="T21" fmla="*/ 312 h 405"/>
              <a:gd name="T22" fmla="*/ 162 w 568"/>
              <a:gd name="T23" fmla="*/ 312 h 405"/>
              <a:gd name="T24" fmla="*/ 177 w 568"/>
              <a:gd name="T25" fmla="*/ 320 h 405"/>
              <a:gd name="T26" fmla="*/ 177 w 568"/>
              <a:gd name="T27" fmla="*/ 321 h 405"/>
              <a:gd name="T28" fmla="*/ 187 w 568"/>
              <a:gd name="T29" fmla="*/ 372 h 405"/>
              <a:gd name="T30" fmla="*/ 254 w 568"/>
              <a:gd name="T31" fmla="*/ 372 h 405"/>
              <a:gd name="T32" fmla="*/ 549 w 568"/>
              <a:gd name="T33" fmla="*/ 84 h 405"/>
              <a:gd name="T34" fmla="*/ 549 w 568"/>
              <a:gd name="T35" fmla="*/ 1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05">
                <a:moveTo>
                  <a:pt x="549" y="18"/>
                </a:moveTo>
                <a:cubicBezTo>
                  <a:pt x="531" y="0"/>
                  <a:pt x="501" y="0"/>
                  <a:pt x="482" y="18"/>
                </a:cubicBezTo>
                <a:cubicBezTo>
                  <a:pt x="408" y="91"/>
                  <a:pt x="408" y="91"/>
                  <a:pt x="408" y="91"/>
                </a:cubicBezTo>
                <a:cubicBezTo>
                  <a:pt x="396" y="102"/>
                  <a:pt x="388" y="93"/>
                  <a:pt x="392" y="81"/>
                </a:cubicBezTo>
                <a:cubicBezTo>
                  <a:pt x="392" y="81"/>
                  <a:pt x="392" y="81"/>
                  <a:pt x="392" y="80"/>
                </a:cubicBezTo>
                <a:cubicBezTo>
                  <a:pt x="397" y="64"/>
                  <a:pt x="394" y="45"/>
                  <a:pt x="380" y="32"/>
                </a:cubicBezTo>
                <a:cubicBezTo>
                  <a:pt x="362" y="14"/>
                  <a:pt x="332" y="14"/>
                  <a:pt x="313" y="32"/>
                </a:cubicBezTo>
                <a:cubicBezTo>
                  <a:pt x="18" y="321"/>
                  <a:pt x="18" y="321"/>
                  <a:pt x="18" y="321"/>
                </a:cubicBezTo>
                <a:cubicBezTo>
                  <a:pt x="0" y="339"/>
                  <a:pt x="0" y="368"/>
                  <a:pt x="18" y="387"/>
                </a:cubicBezTo>
                <a:cubicBezTo>
                  <a:pt x="37" y="405"/>
                  <a:pt x="67" y="405"/>
                  <a:pt x="85" y="387"/>
                </a:cubicBezTo>
                <a:cubicBezTo>
                  <a:pt x="162" y="312"/>
                  <a:pt x="162" y="312"/>
                  <a:pt x="162" y="312"/>
                </a:cubicBezTo>
                <a:cubicBezTo>
                  <a:pt x="162" y="312"/>
                  <a:pt x="162" y="312"/>
                  <a:pt x="162" y="312"/>
                </a:cubicBezTo>
                <a:cubicBezTo>
                  <a:pt x="175" y="300"/>
                  <a:pt x="182" y="309"/>
                  <a:pt x="177" y="320"/>
                </a:cubicBezTo>
                <a:cubicBezTo>
                  <a:pt x="177" y="320"/>
                  <a:pt x="177" y="321"/>
                  <a:pt x="177" y="321"/>
                </a:cubicBezTo>
                <a:cubicBezTo>
                  <a:pt x="170" y="338"/>
                  <a:pt x="173" y="358"/>
                  <a:pt x="187" y="372"/>
                </a:cubicBezTo>
                <a:cubicBezTo>
                  <a:pt x="206" y="390"/>
                  <a:pt x="236" y="390"/>
                  <a:pt x="254" y="372"/>
                </a:cubicBezTo>
                <a:cubicBezTo>
                  <a:pt x="549" y="84"/>
                  <a:pt x="549" y="84"/>
                  <a:pt x="549" y="84"/>
                </a:cubicBezTo>
                <a:cubicBezTo>
                  <a:pt x="568" y="66"/>
                  <a:pt x="568" y="36"/>
                  <a:pt x="549" y="18"/>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1032" name="Freeform 37"/>
          <p:cNvSpPr/>
          <p:nvPr/>
        </p:nvSpPr>
        <p:spPr bwMode="auto">
          <a:xfrm>
            <a:off x="3970797" y="1186122"/>
            <a:ext cx="6856413" cy="4973638"/>
          </a:xfrm>
          <a:custGeom>
            <a:avLst/>
            <a:gdLst>
              <a:gd name="T0" fmla="*/ 1242 w 1357"/>
              <a:gd name="T1" fmla="*/ 0 h 983"/>
              <a:gd name="T2" fmla="*/ 1241 w 1357"/>
              <a:gd name="T3" fmla="*/ 0 h 983"/>
              <a:gd name="T4" fmla="*/ 1160 w 1357"/>
              <a:gd name="T5" fmla="*/ 34 h 983"/>
              <a:gd name="T6" fmla="*/ 979 w 1357"/>
              <a:gd name="T7" fmla="*/ 215 h 983"/>
              <a:gd name="T8" fmla="*/ 955 w 1357"/>
              <a:gd name="T9" fmla="*/ 227 h 983"/>
              <a:gd name="T10" fmla="*/ 941 w 1357"/>
              <a:gd name="T11" fmla="*/ 191 h 983"/>
              <a:gd name="T12" fmla="*/ 941 w 1357"/>
              <a:gd name="T13" fmla="*/ 188 h 983"/>
              <a:gd name="T14" fmla="*/ 913 w 1357"/>
              <a:gd name="T15" fmla="*/ 70 h 983"/>
              <a:gd name="T16" fmla="*/ 832 w 1357"/>
              <a:gd name="T17" fmla="*/ 36 h 983"/>
              <a:gd name="T18" fmla="*/ 750 w 1357"/>
              <a:gd name="T19" fmla="*/ 70 h 983"/>
              <a:gd name="T20" fmla="*/ 34 w 1357"/>
              <a:gd name="T21" fmla="*/ 786 h 983"/>
              <a:gd name="T22" fmla="*/ 0 w 1357"/>
              <a:gd name="T23" fmla="*/ 866 h 983"/>
              <a:gd name="T24" fmla="*/ 0 w 1357"/>
              <a:gd name="T25" fmla="*/ 869 h 983"/>
              <a:gd name="T26" fmla="*/ 34 w 1357"/>
              <a:gd name="T27" fmla="*/ 949 h 983"/>
              <a:gd name="T28" fmla="*/ 116 w 1357"/>
              <a:gd name="T29" fmla="*/ 983 h 983"/>
              <a:gd name="T30" fmla="*/ 197 w 1357"/>
              <a:gd name="T31" fmla="*/ 949 h 983"/>
              <a:gd name="T32" fmla="*/ 382 w 1357"/>
              <a:gd name="T33" fmla="*/ 764 h 983"/>
              <a:gd name="T34" fmla="*/ 384 w 1357"/>
              <a:gd name="T35" fmla="*/ 762 h 983"/>
              <a:gd name="T36" fmla="*/ 409 w 1357"/>
              <a:gd name="T37" fmla="*/ 749 h 983"/>
              <a:gd name="T38" fmla="*/ 421 w 1357"/>
              <a:gd name="T39" fmla="*/ 784 h 983"/>
              <a:gd name="T40" fmla="*/ 420 w 1357"/>
              <a:gd name="T41" fmla="*/ 786 h 983"/>
              <a:gd name="T42" fmla="*/ 444 w 1357"/>
              <a:gd name="T43" fmla="*/ 913 h 983"/>
              <a:gd name="T44" fmla="*/ 526 w 1357"/>
              <a:gd name="T45" fmla="*/ 947 h 983"/>
              <a:gd name="T46" fmla="*/ 607 w 1357"/>
              <a:gd name="T47" fmla="*/ 913 h 983"/>
              <a:gd name="T48" fmla="*/ 1323 w 1357"/>
              <a:gd name="T49" fmla="*/ 197 h 983"/>
              <a:gd name="T50" fmla="*/ 1357 w 1357"/>
              <a:gd name="T51" fmla="*/ 117 h 983"/>
              <a:gd name="T52" fmla="*/ 1357 w 1357"/>
              <a:gd name="T53" fmla="*/ 114 h 983"/>
              <a:gd name="T54" fmla="*/ 1323 w 1357"/>
              <a:gd name="T55" fmla="*/ 34 h 983"/>
              <a:gd name="T56" fmla="*/ 1242 w 1357"/>
              <a:gd name="T57"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3">
                <a:moveTo>
                  <a:pt x="1242" y="0"/>
                </a:moveTo>
                <a:cubicBezTo>
                  <a:pt x="1241" y="0"/>
                  <a:pt x="1241" y="0"/>
                  <a:pt x="1241" y="0"/>
                </a:cubicBezTo>
                <a:cubicBezTo>
                  <a:pt x="1212" y="1"/>
                  <a:pt x="1182" y="12"/>
                  <a:pt x="1160" y="34"/>
                </a:cubicBezTo>
                <a:cubicBezTo>
                  <a:pt x="979" y="215"/>
                  <a:pt x="979" y="215"/>
                  <a:pt x="979" y="215"/>
                </a:cubicBezTo>
                <a:cubicBezTo>
                  <a:pt x="970" y="224"/>
                  <a:pt x="962" y="227"/>
                  <a:pt x="955" y="227"/>
                </a:cubicBezTo>
                <a:cubicBezTo>
                  <a:pt x="941" y="227"/>
                  <a:pt x="934" y="210"/>
                  <a:pt x="941" y="191"/>
                </a:cubicBezTo>
                <a:cubicBezTo>
                  <a:pt x="941" y="190"/>
                  <a:pt x="941" y="189"/>
                  <a:pt x="941" y="188"/>
                </a:cubicBezTo>
                <a:cubicBezTo>
                  <a:pt x="955" y="148"/>
                  <a:pt x="945" y="102"/>
                  <a:pt x="913" y="70"/>
                </a:cubicBezTo>
                <a:cubicBezTo>
                  <a:pt x="891" y="47"/>
                  <a:pt x="861" y="36"/>
                  <a:pt x="832" y="36"/>
                </a:cubicBezTo>
                <a:cubicBezTo>
                  <a:pt x="802" y="36"/>
                  <a:pt x="773" y="47"/>
                  <a:pt x="750" y="70"/>
                </a:cubicBezTo>
                <a:cubicBezTo>
                  <a:pt x="34" y="786"/>
                  <a:pt x="34" y="786"/>
                  <a:pt x="34" y="786"/>
                </a:cubicBezTo>
                <a:cubicBezTo>
                  <a:pt x="12" y="808"/>
                  <a:pt x="1" y="837"/>
                  <a:pt x="0" y="866"/>
                </a:cubicBezTo>
                <a:cubicBezTo>
                  <a:pt x="0" y="869"/>
                  <a:pt x="0" y="869"/>
                  <a:pt x="0" y="869"/>
                </a:cubicBezTo>
                <a:cubicBezTo>
                  <a:pt x="1" y="898"/>
                  <a:pt x="12" y="927"/>
                  <a:pt x="34" y="949"/>
                </a:cubicBezTo>
                <a:cubicBezTo>
                  <a:pt x="57" y="971"/>
                  <a:pt x="86" y="983"/>
                  <a:pt x="116" y="983"/>
                </a:cubicBezTo>
                <a:cubicBezTo>
                  <a:pt x="145" y="983"/>
                  <a:pt x="175" y="971"/>
                  <a:pt x="197" y="949"/>
                </a:cubicBezTo>
                <a:cubicBezTo>
                  <a:pt x="382" y="764"/>
                  <a:pt x="382" y="764"/>
                  <a:pt x="382" y="764"/>
                </a:cubicBezTo>
                <a:cubicBezTo>
                  <a:pt x="383" y="764"/>
                  <a:pt x="383" y="763"/>
                  <a:pt x="384" y="762"/>
                </a:cubicBezTo>
                <a:cubicBezTo>
                  <a:pt x="394" y="753"/>
                  <a:pt x="402" y="749"/>
                  <a:pt x="409" y="749"/>
                </a:cubicBezTo>
                <a:cubicBezTo>
                  <a:pt x="423" y="749"/>
                  <a:pt x="428" y="766"/>
                  <a:pt x="421" y="784"/>
                </a:cubicBezTo>
                <a:cubicBezTo>
                  <a:pt x="420" y="785"/>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5" y="175"/>
                  <a:pt x="1357" y="146"/>
                  <a:pt x="1357" y="117"/>
                </a:cubicBezTo>
                <a:cubicBezTo>
                  <a:pt x="1357" y="114"/>
                  <a:pt x="1357" y="114"/>
                  <a:pt x="1357" y="114"/>
                </a:cubicBezTo>
                <a:cubicBezTo>
                  <a:pt x="1357" y="85"/>
                  <a:pt x="1345" y="56"/>
                  <a:pt x="1323" y="34"/>
                </a:cubicBezTo>
                <a:cubicBezTo>
                  <a:pt x="1301" y="12"/>
                  <a:pt x="1272" y="1"/>
                  <a:pt x="1242" y="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椭圆 5"/>
          <p:cNvSpPr/>
          <p:nvPr/>
        </p:nvSpPr>
        <p:spPr>
          <a:xfrm>
            <a:off x="3608514" y="953164"/>
            <a:ext cx="4477132" cy="4477132"/>
          </a:xfrm>
          <a:prstGeom prst="ellipse">
            <a:avLst/>
          </a:prstGeom>
          <a:solidFill>
            <a:schemeClr val="bg1"/>
          </a:solidFill>
          <a:ln w="6350">
            <a:solidFill>
              <a:schemeClr val="bg2"/>
            </a:solidFill>
          </a:ln>
          <a:effectLst>
            <a:outerShdw blurRad="571500" dist="101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 name="标题 1"/>
          <p:cNvSpPr>
            <a:spLocks noGrp="1"/>
          </p:cNvSpPr>
          <p:nvPr>
            <p:ph type="ctrTitle"/>
          </p:nvPr>
        </p:nvSpPr>
        <p:spPr>
          <a:xfrm>
            <a:off x="3439795" y="2822575"/>
            <a:ext cx="4814570" cy="608965"/>
          </a:xfrm>
        </p:spPr>
        <p:txBody>
          <a:bodyPr>
            <a:normAutofit fontScale="90000"/>
          </a:bodyPr>
          <a:lstStyle/>
          <a:p>
            <a:r>
              <a:rPr lang="zh-CN" altLang="en-US" b="0" spc="600" dirty="0">
                <a:cs typeface="+mn-ea"/>
                <a:sym typeface="+mn-lt"/>
              </a:rPr>
              <a:t>功能实现</a:t>
            </a:r>
          </a:p>
        </p:txBody>
      </p:sp>
      <p:sp>
        <p:nvSpPr>
          <p:cNvPr id="3" name="副标题 2"/>
          <p:cNvSpPr>
            <a:spLocks noGrp="1"/>
          </p:cNvSpPr>
          <p:nvPr>
            <p:ph type="subTitle" idx="1"/>
          </p:nvPr>
        </p:nvSpPr>
        <p:spPr>
          <a:xfrm>
            <a:off x="3042285" y="1711960"/>
            <a:ext cx="5857240" cy="654050"/>
          </a:xfrm>
        </p:spPr>
        <p:txBody>
          <a:bodyPr>
            <a:normAutofit fontScale="67500" lnSpcReduction="20000"/>
          </a:bodyPr>
          <a:lstStyle/>
          <a:p>
            <a:r>
              <a:rPr lang="en-US" altLang="zh-CN" sz="5400" spc="600" dirty="0">
                <a:cs typeface="+mn-ea"/>
                <a:sym typeface="+mn-lt"/>
              </a:rPr>
              <a:t>PART 0</a:t>
            </a:r>
            <a:r>
              <a:rPr lang="en-US" sz="5400" spc="600" dirty="0">
                <a:cs typeface="+mn-ea"/>
                <a:sym typeface="+mn-lt"/>
              </a:rPr>
              <a:t>3</a:t>
            </a:r>
            <a:endParaRPr lang="en-US"/>
          </a:p>
        </p:txBody>
      </p:sp>
      <p:grpSp>
        <p:nvGrpSpPr>
          <p:cNvPr id="4" name="组合 3"/>
          <p:cNvGrpSpPr/>
          <p:nvPr/>
        </p:nvGrpSpPr>
        <p:grpSpPr>
          <a:xfrm>
            <a:off x="5217795" y="385445"/>
            <a:ext cx="3550920" cy="1865630"/>
            <a:chOff x="3336475" y="1712026"/>
            <a:chExt cx="3976188" cy="8000675"/>
          </a:xfrm>
        </p:grpSpPr>
        <p:sp>
          <p:nvSpPr>
            <p:cNvPr id="18" name="文本框 17"/>
            <p:cNvSpPr txBox="1"/>
            <p:nvPr/>
          </p:nvSpPr>
          <p:spPr>
            <a:xfrm>
              <a:off x="5171884" y="1712026"/>
              <a:ext cx="2140779" cy="1281979"/>
            </a:xfrm>
            <a:prstGeom prst="rect">
              <a:avLst/>
            </a:prstGeom>
            <a:noFill/>
          </p:spPr>
          <p:txBody>
            <a:bodyPr wrap="square" rtlCol="0">
              <a:spAutoFit/>
              <a:scene3d>
                <a:camera prst="orthographicFront"/>
                <a:lightRig rig="threePt" dir="t"/>
              </a:scene3d>
              <a:sp3d contourW="12700"/>
            </a:bodyPr>
            <a:lstStyle/>
            <a:p>
              <a:pPr algn="ctr"/>
              <a:endParaRPr lang="zh-CN" altLang="en-US" sz="2800" spc="600" dirty="0">
                <a:cs typeface="+mn-ea"/>
                <a:sym typeface="+mn-lt"/>
              </a:endParaRPr>
            </a:p>
          </p:txBody>
        </p:sp>
        <p:cxnSp>
          <p:nvCxnSpPr>
            <p:cNvPr id="5" name="直接连接符 4"/>
            <p:cNvCxnSpPr/>
            <p:nvPr/>
          </p:nvCxnSpPr>
          <p:spPr>
            <a:xfrm>
              <a:off x="3336475" y="9712701"/>
              <a:ext cx="608787" cy="0"/>
            </a:xfrm>
            <a:prstGeom prst="line">
              <a:avLst/>
            </a:prstGeom>
            <a:ln w="28575" cap="rnd" cmpd="sng">
              <a:solidFill>
                <a:schemeClr val="accent1">
                  <a:shade val="50000"/>
                </a:schemeClr>
              </a:solidFill>
              <a:prstDash val="solid"/>
              <a:roun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30261" y="-740174"/>
            <a:ext cx="3092716" cy="2241259"/>
            <a:chOff x="6006193" y="4875389"/>
            <a:chExt cx="5754688" cy="4170363"/>
          </a:xfrm>
        </p:grpSpPr>
        <p:sp>
          <p:nvSpPr>
            <p:cNvPr id="6" name="Freeform 49"/>
            <p:cNvSpPr/>
            <p:nvPr/>
          </p:nvSpPr>
          <p:spPr bwMode="auto">
            <a:xfrm>
              <a:off x="6006193" y="4875389"/>
              <a:ext cx="5754688" cy="4170363"/>
            </a:xfrm>
            <a:custGeom>
              <a:avLst/>
              <a:gdLst>
                <a:gd name="T0" fmla="*/ 1242 w 1357"/>
                <a:gd name="T1" fmla="*/ 0 h 982"/>
                <a:gd name="T2" fmla="*/ 1160 w 1357"/>
                <a:gd name="T3" fmla="*/ 34 h 982"/>
                <a:gd name="T4" fmla="*/ 979 w 1357"/>
                <a:gd name="T5" fmla="*/ 215 h 982"/>
                <a:gd name="T6" fmla="*/ 955 w 1357"/>
                <a:gd name="T7" fmla="*/ 227 h 982"/>
                <a:gd name="T8" fmla="*/ 940 w 1357"/>
                <a:gd name="T9" fmla="*/ 191 h 982"/>
                <a:gd name="T10" fmla="*/ 941 w 1357"/>
                <a:gd name="T11" fmla="*/ 188 h 982"/>
                <a:gd name="T12" fmla="*/ 913 w 1357"/>
                <a:gd name="T13" fmla="*/ 70 h 982"/>
                <a:gd name="T14" fmla="*/ 832 w 1357"/>
                <a:gd name="T15" fmla="*/ 36 h 982"/>
                <a:gd name="T16" fmla="*/ 750 w 1357"/>
                <a:gd name="T17" fmla="*/ 70 h 982"/>
                <a:gd name="T18" fmla="*/ 34 w 1357"/>
                <a:gd name="T19" fmla="*/ 785 h 982"/>
                <a:gd name="T20" fmla="*/ 0 w 1357"/>
                <a:gd name="T21" fmla="*/ 866 h 982"/>
                <a:gd name="T22" fmla="*/ 0 w 1357"/>
                <a:gd name="T23" fmla="*/ 868 h 982"/>
                <a:gd name="T24" fmla="*/ 34 w 1357"/>
                <a:gd name="T25" fmla="*/ 949 h 982"/>
                <a:gd name="T26" fmla="*/ 115 w 1357"/>
                <a:gd name="T27" fmla="*/ 982 h 982"/>
                <a:gd name="T28" fmla="*/ 117 w 1357"/>
                <a:gd name="T29" fmla="*/ 982 h 982"/>
                <a:gd name="T30" fmla="*/ 197 w 1357"/>
                <a:gd name="T31" fmla="*/ 949 h 982"/>
                <a:gd name="T32" fmla="*/ 382 w 1357"/>
                <a:gd name="T33" fmla="*/ 764 h 982"/>
                <a:gd name="T34" fmla="*/ 384 w 1357"/>
                <a:gd name="T35" fmla="*/ 762 h 982"/>
                <a:gd name="T36" fmla="*/ 409 w 1357"/>
                <a:gd name="T37" fmla="*/ 749 h 982"/>
                <a:gd name="T38" fmla="*/ 421 w 1357"/>
                <a:gd name="T39" fmla="*/ 784 h 982"/>
                <a:gd name="T40" fmla="*/ 420 w 1357"/>
                <a:gd name="T41" fmla="*/ 786 h 982"/>
                <a:gd name="T42" fmla="*/ 444 w 1357"/>
                <a:gd name="T43" fmla="*/ 913 h 982"/>
                <a:gd name="T44" fmla="*/ 526 w 1357"/>
                <a:gd name="T45" fmla="*/ 947 h 982"/>
                <a:gd name="T46" fmla="*/ 607 w 1357"/>
                <a:gd name="T47" fmla="*/ 913 h 982"/>
                <a:gd name="T48" fmla="*/ 1323 w 1357"/>
                <a:gd name="T49" fmla="*/ 197 h 982"/>
                <a:gd name="T50" fmla="*/ 1357 w 1357"/>
                <a:gd name="T51" fmla="*/ 116 h 982"/>
                <a:gd name="T52" fmla="*/ 1357 w 1357"/>
                <a:gd name="T53" fmla="*/ 115 h 982"/>
                <a:gd name="T54" fmla="*/ 1323 w 1357"/>
                <a:gd name="T55" fmla="*/ 34 h 982"/>
                <a:gd name="T56" fmla="*/ 1242 w 1357"/>
                <a:gd name="T5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7" h="982">
                  <a:moveTo>
                    <a:pt x="1242" y="0"/>
                  </a:moveTo>
                  <a:cubicBezTo>
                    <a:pt x="1212" y="0"/>
                    <a:pt x="1182" y="12"/>
                    <a:pt x="1160" y="34"/>
                  </a:cubicBezTo>
                  <a:cubicBezTo>
                    <a:pt x="979" y="215"/>
                    <a:pt x="979" y="215"/>
                    <a:pt x="979" y="215"/>
                  </a:cubicBezTo>
                  <a:cubicBezTo>
                    <a:pt x="970" y="224"/>
                    <a:pt x="962" y="227"/>
                    <a:pt x="955" y="227"/>
                  </a:cubicBezTo>
                  <a:cubicBezTo>
                    <a:pt x="941" y="227"/>
                    <a:pt x="934" y="210"/>
                    <a:pt x="940" y="191"/>
                  </a:cubicBezTo>
                  <a:cubicBezTo>
                    <a:pt x="941" y="190"/>
                    <a:pt x="941" y="189"/>
                    <a:pt x="941" y="188"/>
                  </a:cubicBezTo>
                  <a:cubicBezTo>
                    <a:pt x="954" y="148"/>
                    <a:pt x="945" y="102"/>
                    <a:pt x="913" y="70"/>
                  </a:cubicBezTo>
                  <a:cubicBezTo>
                    <a:pt x="891" y="47"/>
                    <a:pt x="861" y="36"/>
                    <a:pt x="832" y="36"/>
                  </a:cubicBezTo>
                  <a:cubicBezTo>
                    <a:pt x="802" y="36"/>
                    <a:pt x="772" y="47"/>
                    <a:pt x="750" y="70"/>
                  </a:cubicBezTo>
                  <a:cubicBezTo>
                    <a:pt x="34" y="785"/>
                    <a:pt x="34" y="785"/>
                    <a:pt x="34" y="785"/>
                  </a:cubicBezTo>
                  <a:cubicBezTo>
                    <a:pt x="12" y="808"/>
                    <a:pt x="0" y="837"/>
                    <a:pt x="0" y="866"/>
                  </a:cubicBezTo>
                  <a:cubicBezTo>
                    <a:pt x="0" y="868"/>
                    <a:pt x="0" y="868"/>
                    <a:pt x="0" y="868"/>
                  </a:cubicBezTo>
                  <a:cubicBezTo>
                    <a:pt x="0" y="897"/>
                    <a:pt x="12" y="926"/>
                    <a:pt x="34" y="949"/>
                  </a:cubicBezTo>
                  <a:cubicBezTo>
                    <a:pt x="56" y="971"/>
                    <a:pt x="86" y="982"/>
                    <a:pt x="115" y="982"/>
                  </a:cubicBezTo>
                  <a:cubicBezTo>
                    <a:pt x="117" y="982"/>
                    <a:pt x="117" y="982"/>
                    <a:pt x="117" y="982"/>
                  </a:cubicBezTo>
                  <a:cubicBezTo>
                    <a:pt x="146" y="982"/>
                    <a:pt x="175" y="971"/>
                    <a:pt x="197" y="949"/>
                  </a:cubicBezTo>
                  <a:cubicBezTo>
                    <a:pt x="382" y="764"/>
                    <a:pt x="382" y="764"/>
                    <a:pt x="382" y="764"/>
                  </a:cubicBezTo>
                  <a:cubicBezTo>
                    <a:pt x="383" y="764"/>
                    <a:pt x="383" y="763"/>
                    <a:pt x="384" y="762"/>
                  </a:cubicBezTo>
                  <a:cubicBezTo>
                    <a:pt x="394" y="753"/>
                    <a:pt x="402" y="749"/>
                    <a:pt x="409" y="749"/>
                  </a:cubicBezTo>
                  <a:cubicBezTo>
                    <a:pt x="422" y="749"/>
                    <a:pt x="428" y="766"/>
                    <a:pt x="421" y="784"/>
                  </a:cubicBezTo>
                  <a:cubicBezTo>
                    <a:pt x="420" y="784"/>
                    <a:pt x="420" y="785"/>
                    <a:pt x="420" y="786"/>
                  </a:cubicBezTo>
                  <a:cubicBezTo>
                    <a:pt x="402" y="828"/>
                    <a:pt x="410" y="879"/>
                    <a:pt x="444" y="913"/>
                  </a:cubicBezTo>
                  <a:cubicBezTo>
                    <a:pt x="467" y="936"/>
                    <a:pt x="496" y="947"/>
                    <a:pt x="526" y="947"/>
                  </a:cubicBezTo>
                  <a:cubicBezTo>
                    <a:pt x="555" y="947"/>
                    <a:pt x="585" y="936"/>
                    <a:pt x="607" y="913"/>
                  </a:cubicBezTo>
                  <a:cubicBezTo>
                    <a:pt x="1323" y="197"/>
                    <a:pt x="1323" y="197"/>
                    <a:pt x="1323" y="197"/>
                  </a:cubicBezTo>
                  <a:cubicBezTo>
                    <a:pt x="1346" y="175"/>
                    <a:pt x="1357" y="146"/>
                    <a:pt x="1357" y="116"/>
                  </a:cubicBezTo>
                  <a:cubicBezTo>
                    <a:pt x="1357" y="115"/>
                    <a:pt x="1357" y="115"/>
                    <a:pt x="1357" y="115"/>
                  </a:cubicBezTo>
                  <a:cubicBezTo>
                    <a:pt x="1357" y="86"/>
                    <a:pt x="1346" y="56"/>
                    <a:pt x="1323" y="34"/>
                  </a:cubicBezTo>
                  <a:cubicBezTo>
                    <a:pt x="1301" y="12"/>
                    <a:pt x="1271" y="0"/>
                    <a:pt x="1242"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45"/>
            <p:cNvSpPr/>
            <p:nvPr/>
          </p:nvSpPr>
          <p:spPr bwMode="auto">
            <a:xfrm>
              <a:off x="8841170" y="5907233"/>
              <a:ext cx="2708274" cy="2705100"/>
            </a:xfrm>
            <a:custGeom>
              <a:avLst/>
              <a:gdLst>
                <a:gd name="T0" fmla="*/ 101 w 637"/>
                <a:gd name="T1" fmla="*/ 614 h 636"/>
                <a:gd name="T2" fmla="*/ 22 w 637"/>
                <a:gd name="T3" fmla="*/ 614 h 636"/>
                <a:gd name="T4" fmla="*/ 22 w 637"/>
                <a:gd name="T5" fmla="*/ 535 h 636"/>
                <a:gd name="T6" fmla="*/ 536 w 637"/>
                <a:gd name="T7" fmla="*/ 21 h 636"/>
                <a:gd name="T8" fmla="*/ 615 w 637"/>
                <a:gd name="T9" fmla="*/ 21 h 636"/>
                <a:gd name="T10" fmla="*/ 615 w 637"/>
                <a:gd name="T11" fmla="*/ 100 h 636"/>
                <a:gd name="T12" fmla="*/ 101 w 637"/>
                <a:gd name="T13" fmla="*/ 614 h 636"/>
              </a:gdLst>
              <a:ahLst/>
              <a:cxnLst>
                <a:cxn ang="0">
                  <a:pos x="T0" y="T1"/>
                </a:cxn>
                <a:cxn ang="0">
                  <a:pos x="T2" y="T3"/>
                </a:cxn>
                <a:cxn ang="0">
                  <a:pos x="T4" y="T5"/>
                </a:cxn>
                <a:cxn ang="0">
                  <a:pos x="T6" y="T7"/>
                </a:cxn>
                <a:cxn ang="0">
                  <a:pos x="T8" y="T9"/>
                </a:cxn>
                <a:cxn ang="0">
                  <a:pos x="T10" y="T11"/>
                </a:cxn>
                <a:cxn ang="0">
                  <a:pos x="T12" y="T13"/>
                </a:cxn>
              </a:cxnLst>
              <a:rect l="0" t="0" r="r" b="b"/>
              <a:pathLst>
                <a:path w="637" h="636">
                  <a:moveTo>
                    <a:pt x="101" y="614"/>
                  </a:moveTo>
                  <a:cubicBezTo>
                    <a:pt x="79" y="636"/>
                    <a:pt x="44" y="636"/>
                    <a:pt x="22" y="614"/>
                  </a:cubicBezTo>
                  <a:cubicBezTo>
                    <a:pt x="0" y="592"/>
                    <a:pt x="0" y="557"/>
                    <a:pt x="22" y="535"/>
                  </a:cubicBezTo>
                  <a:cubicBezTo>
                    <a:pt x="536" y="21"/>
                    <a:pt x="536" y="21"/>
                    <a:pt x="536" y="21"/>
                  </a:cubicBezTo>
                  <a:cubicBezTo>
                    <a:pt x="558" y="0"/>
                    <a:pt x="593" y="0"/>
                    <a:pt x="615" y="21"/>
                  </a:cubicBezTo>
                  <a:cubicBezTo>
                    <a:pt x="637" y="43"/>
                    <a:pt x="637" y="79"/>
                    <a:pt x="615" y="100"/>
                  </a:cubicBezTo>
                  <a:lnTo>
                    <a:pt x="101" y="614"/>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41"/>
            <p:cNvSpPr/>
            <p:nvPr/>
          </p:nvSpPr>
          <p:spPr bwMode="auto">
            <a:xfrm>
              <a:off x="8449646" y="5907233"/>
              <a:ext cx="2544763" cy="1858963"/>
            </a:xfrm>
            <a:custGeom>
              <a:avLst/>
              <a:gdLst>
                <a:gd name="T0" fmla="*/ 579 w 598"/>
                <a:gd name="T1" fmla="*/ 20 h 436"/>
                <a:gd name="T2" fmla="*/ 508 w 598"/>
                <a:gd name="T3" fmla="*/ 20 h 436"/>
                <a:gd name="T4" fmla="*/ 429 w 598"/>
                <a:gd name="T5" fmla="*/ 98 h 436"/>
                <a:gd name="T6" fmla="*/ 413 w 598"/>
                <a:gd name="T7" fmla="*/ 87 h 436"/>
                <a:gd name="T8" fmla="*/ 413 w 598"/>
                <a:gd name="T9" fmla="*/ 86 h 436"/>
                <a:gd name="T10" fmla="*/ 401 w 598"/>
                <a:gd name="T11" fmla="*/ 35 h 436"/>
                <a:gd name="T12" fmla="*/ 330 w 598"/>
                <a:gd name="T13" fmla="*/ 35 h 436"/>
                <a:gd name="T14" fmla="*/ 20 w 598"/>
                <a:gd name="T15" fmla="*/ 345 h 436"/>
                <a:gd name="T16" fmla="*/ 20 w 598"/>
                <a:gd name="T17" fmla="*/ 416 h 436"/>
                <a:gd name="T18" fmla="*/ 91 w 598"/>
                <a:gd name="T19" fmla="*/ 416 h 436"/>
                <a:gd name="T20" fmla="*/ 171 w 598"/>
                <a:gd name="T21" fmla="*/ 336 h 436"/>
                <a:gd name="T22" fmla="*/ 171 w 598"/>
                <a:gd name="T23" fmla="*/ 335 h 436"/>
                <a:gd name="T24" fmla="*/ 187 w 598"/>
                <a:gd name="T25" fmla="*/ 344 h 436"/>
                <a:gd name="T26" fmla="*/ 187 w 598"/>
                <a:gd name="T27" fmla="*/ 345 h 436"/>
                <a:gd name="T28" fmla="*/ 198 w 598"/>
                <a:gd name="T29" fmla="*/ 401 h 436"/>
                <a:gd name="T30" fmla="*/ 268 w 598"/>
                <a:gd name="T31" fmla="*/ 401 h 436"/>
                <a:gd name="T32" fmla="*/ 579 w 598"/>
                <a:gd name="T33" fmla="*/ 90 h 436"/>
                <a:gd name="T34" fmla="*/ 579 w 598"/>
                <a:gd name="T35" fmla="*/ 2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436">
                  <a:moveTo>
                    <a:pt x="579" y="20"/>
                  </a:moveTo>
                  <a:cubicBezTo>
                    <a:pt x="559" y="0"/>
                    <a:pt x="527" y="0"/>
                    <a:pt x="508" y="20"/>
                  </a:cubicBezTo>
                  <a:cubicBezTo>
                    <a:pt x="429" y="98"/>
                    <a:pt x="429" y="98"/>
                    <a:pt x="429" y="98"/>
                  </a:cubicBezTo>
                  <a:cubicBezTo>
                    <a:pt x="417" y="110"/>
                    <a:pt x="408" y="100"/>
                    <a:pt x="413" y="87"/>
                  </a:cubicBezTo>
                  <a:cubicBezTo>
                    <a:pt x="413" y="87"/>
                    <a:pt x="413" y="87"/>
                    <a:pt x="413" y="86"/>
                  </a:cubicBezTo>
                  <a:cubicBezTo>
                    <a:pt x="419" y="69"/>
                    <a:pt x="415" y="49"/>
                    <a:pt x="401" y="35"/>
                  </a:cubicBezTo>
                  <a:cubicBezTo>
                    <a:pt x="381" y="15"/>
                    <a:pt x="350" y="15"/>
                    <a:pt x="330" y="35"/>
                  </a:cubicBezTo>
                  <a:cubicBezTo>
                    <a:pt x="20" y="345"/>
                    <a:pt x="20" y="345"/>
                    <a:pt x="20" y="345"/>
                  </a:cubicBezTo>
                  <a:cubicBezTo>
                    <a:pt x="0" y="365"/>
                    <a:pt x="0" y="396"/>
                    <a:pt x="20" y="416"/>
                  </a:cubicBezTo>
                  <a:cubicBezTo>
                    <a:pt x="39" y="436"/>
                    <a:pt x="71" y="436"/>
                    <a:pt x="91" y="416"/>
                  </a:cubicBezTo>
                  <a:cubicBezTo>
                    <a:pt x="171" y="336"/>
                    <a:pt x="171" y="336"/>
                    <a:pt x="171" y="336"/>
                  </a:cubicBezTo>
                  <a:cubicBezTo>
                    <a:pt x="171" y="336"/>
                    <a:pt x="171" y="335"/>
                    <a:pt x="171" y="335"/>
                  </a:cubicBezTo>
                  <a:cubicBezTo>
                    <a:pt x="184" y="322"/>
                    <a:pt x="192" y="333"/>
                    <a:pt x="187" y="344"/>
                  </a:cubicBezTo>
                  <a:cubicBezTo>
                    <a:pt x="187" y="345"/>
                    <a:pt x="187" y="345"/>
                    <a:pt x="187" y="345"/>
                  </a:cubicBezTo>
                  <a:cubicBezTo>
                    <a:pt x="179" y="364"/>
                    <a:pt x="183" y="386"/>
                    <a:pt x="198" y="401"/>
                  </a:cubicBezTo>
                  <a:cubicBezTo>
                    <a:pt x="217" y="420"/>
                    <a:pt x="249" y="420"/>
                    <a:pt x="268" y="401"/>
                  </a:cubicBezTo>
                  <a:cubicBezTo>
                    <a:pt x="579" y="90"/>
                    <a:pt x="579" y="90"/>
                    <a:pt x="579" y="90"/>
                  </a:cubicBezTo>
                  <a:cubicBezTo>
                    <a:pt x="598" y="71"/>
                    <a:pt x="598" y="39"/>
                    <a:pt x="579" y="20"/>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 name="文本框 2"/>
          <p:cNvSpPr txBox="1"/>
          <p:nvPr/>
        </p:nvSpPr>
        <p:spPr>
          <a:xfrm>
            <a:off x="1107264" y="448838"/>
            <a:ext cx="3313430" cy="922020"/>
          </a:xfrm>
          <a:prstGeom prst="rect">
            <a:avLst/>
          </a:prstGeom>
          <a:noFill/>
        </p:spPr>
        <p:txBody>
          <a:bodyPr wrap="none" rtlCol="0">
            <a:spAutoFit/>
            <a:scene3d>
              <a:camera prst="orthographicFront"/>
              <a:lightRig rig="threePt" dir="t"/>
            </a:scene3d>
            <a:sp3d contourW="12700"/>
          </a:bodyPr>
          <a:lstStyle>
            <a:defPPr>
              <a:defRPr lang="en-US"/>
            </a:defPPr>
            <a:lvl1pPr algn="r">
              <a:defRPr sz="8800" b="1" spc="300">
                <a:solidFill>
                  <a:srgbClr val="FAC842">
                    <a:alpha val="41000"/>
                  </a:srgbClr>
                </a:solidFill>
                <a:latin typeface="Century Gothic" panose="020B0502020202020204" pitchFamily="34" charset="0"/>
              </a:defRPr>
            </a:lvl1pPr>
          </a:lstStyle>
          <a:p>
            <a:pPr algn="l"/>
            <a:r>
              <a:rPr lang="en-US" altLang="zh-CN" sz="5400" dirty="0">
                <a:solidFill>
                  <a:schemeClr val="accent2">
                    <a:alpha val="41000"/>
                  </a:schemeClr>
                </a:solidFill>
                <a:latin typeface="微软雅黑" panose="020B0503020204020204" pitchFamily="34" charset="-122"/>
                <a:cs typeface="微软雅黑" panose="020B0503020204020204" pitchFamily="34" charset="-122"/>
                <a:sym typeface="微软雅黑" panose="020B0503020204020204" pitchFamily="34" charset="-122"/>
              </a:rPr>
              <a:t>PART 03</a:t>
            </a:r>
          </a:p>
        </p:txBody>
      </p:sp>
      <p:sp>
        <p:nvSpPr>
          <p:cNvPr id="4" name="文本框 3"/>
          <p:cNvSpPr txBox="1"/>
          <p:nvPr/>
        </p:nvSpPr>
        <p:spPr>
          <a:xfrm>
            <a:off x="1450975" y="917575"/>
            <a:ext cx="2113280" cy="583565"/>
          </a:xfrm>
          <a:prstGeom prst="rect">
            <a:avLst/>
          </a:prstGeom>
          <a:noFill/>
        </p:spPr>
        <p:txBody>
          <a:bodyPr wrap="none" rtlCol="0" anchor="t">
            <a:spAutoFit/>
          </a:bodyPr>
          <a:lstStyle/>
          <a:p>
            <a:r>
              <a:rPr lang="zh-CN" altLang="en-US" sz="3200" spc="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功能实现</a:t>
            </a:r>
          </a:p>
        </p:txBody>
      </p:sp>
      <p:sp>
        <p:nvSpPr>
          <p:cNvPr id="10" name="文本框 9"/>
          <p:cNvSpPr txBox="1"/>
          <p:nvPr/>
        </p:nvSpPr>
        <p:spPr>
          <a:xfrm>
            <a:off x="486410" y="1675130"/>
            <a:ext cx="4345940" cy="460375"/>
          </a:xfrm>
          <a:prstGeom prst="rect">
            <a:avLst/>
          </a:prstGeom>
          <a:noFill/>
        </p:spPr>
        <p:txBody>
          <a:bodyPr wrap="square" rtlCol="0" anchor="t">
            <a:spAutoFit/>
          </a:bodyPr>
          <a:lstStyle/>
          <a:p>
            <a:r>
              <a:rPr lang="zh-CN" altLang="en-US" sz="240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人 </a:t>
            </a:r>
            <a:r>
              <a:rPr lang="zh-CN" altLang="en-US" sz="24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脸 识 别 功 能</a:t>
            </a:r>
            <a:r>
              <a:rPr lang="en-US" altLang="zh-CN" sz="24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a:t>
            </a:r>
            <a:r>
              <a:rPr lang="zh-CN" altLang="en-US" sz="2400" dirty="0">
                <a:solidFill>
                  <a:srgbClr val="0064D2">
                    <a:alpha val="41000"/>
                  </a:srgbClr>
                </a:solidFill>
                <a:latin typeface="微软雅黑" panose="020B0503020204020204" pitchFamily="34" charset="-122"/>
                <a:cs typeface="微软雅黑" panose="020B0503020204020204" pitchFamily="34" charset="-122"/>
                <a:sym typeface="微软雅黑" panose="020B0503020204020204" pitchFamily="34" charset="-122"/>
              </a:rPr>
              <a:t>在线识别</a:t>
            </a:r>
          </a:p>
        </p:txBody>
      </p:sp>
      <p:sp>
        <p:nvSpPr>
          <p:cNvPr id="38" name="Oval 6"/>
          <p:cNvSpPr/>
          <p:nvPr/>
        </p:nvSpPr>
        <p:spPr>
          <a:xfrm rot="5400000">
            <a:off x="11391900" y="6275705"/>
            <a:ext cx="300355" cy="340995"/>
          </a:xfrm>
          <a:custGeom>
            <a:avLst/>
            <a:gdLst>
              <a:gd name="T0" fmla="*/ 329 w 345"/>
              <a:gd name="T1" fmla="*/ 213 h 397"/>
              <a:gd name="T2" fmla="*/ 273 w 345"/>
              <a:gd name="T3" fmla="*/ 213 h 397"/>
              <a:gd name="T4" fmla="*/ 212 w 345"/>
              <a:gd name="T5" fmla="*/ 153 h 397"/>
              <a:gd name="T6" fmla="*/ 212 w 345"/>
              <a:gd name="T7" fmla="*/ 357 h 397"/>
              <a:gd name="T8" fmla="*/ 172 w 345"/>
              <a:gd name="T9" fmla="*/ 397 h 397"/>
              <a:gd name="T10" fmla="*/ 132 w 345"/>
              <a:gd name="T11" fmla="*/ 357 h 397"/>
              <a:gd name="T12" fmla="*/ 132 w 345"/>
              <a:gd name="T13" fmla="*/ 153 h 397"/>
              <a:gd name="T14" fmla="*/ 72 w 345"/>
              <a:gd name="T15" fmla="*/ 213 h 397"/>
              <a:gd name="T16" fmla="*/ 44 w 345"/>
              <a:gd name="T17" fmla="*/ 225 h 397"/>
              <a:gd name="T18" fmla="*/ 16 w 345"/>
              <a:gd name="T19" fmla="*/ 213 h 397"/>
              <a:gd name="T20" fmla="*/ 16 w 345"/>
              <a:gd name="T21" fmla="*/ 157 h 397"/>
              <a:gd name="T22" fmla="*/ 172 w 345"/>
              <a:gd name="T23" fmla="*/ 0 h 397"/>
              <a:gd name="T24" fmla="*/ 329 w 345"/>
              <a:gd name="T25" fmla="*/ 157 h 397"/>
              <a:gd name="T26" fmla="*/ 329 w 345"/>
              <a:gd name="T27" fmla="*/ 21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97">
                <a:moveTo>
                  <a:pt x="329" y="213"/>
                </a:moveTo>
                <a:cubicBezTo>
                  <a:pt x="313" y="229"/>
                  <a:pt x="288" y="229"/>
                  <a:pt x="273" y="213"/>
                </a:cubicBezTo>
                <a:lnTo>
                  <a:pt x="212" y="153"/>
                </a:lnTo>
                <a:lnTo>
                  <a:pt x="212" y="357"/>
                </a:lnTo>
                <a:cubicBezTo>
                  <a:pt x="212" y="379"/>
                  <a:pt x="195" y="397"/>
                  <a:pt x="172" y="397"/>
                </a:cubicBezTo>
                <a:cubicBezTo>
                  <a:pt x="150" y="397"/>
                  <a:pt x="132" y="379"/>
                  <a:pt x="132" y="357"/>
                </a:cubicBezTo>
                <a:lnTo>
                  <a:pt x="132" y="153"/>
                </a:lnTo>
                <a:lnTo>
                  <a:pt x="72" y="213"/>
                </a:lnTo>
                <a:cubicBezTo>
                  <a:pt x="65" y="221"/>
                  <a:pt x="54" y="225"/>
                  <a:pt x="44" y="225"/>
                </a:cubicBezTo>
                <a:cubicBezTo>
                  <a:pt x="34" y="225"/>
                  <a:pt x="24" y="221"/>
                  <a:pt x="16" y="213"/>
                </a:cubicBezTo>
                <a:cubicBezTo>
                  <a:pt x="0" y="198"/>
                  <a:pt x="0" y="172"/>
                  <a:pt x="16" y="157"/>
                </a:cubicBezTo>
                <a:lnTo>
                  <a:pt x="172" y="0"/>
                </a:lnTo>
                <a:lnTo>
                  <a:pt x="329" y="157"/>
                </a:lnTo>
                <a:cubicBezTo>
                  <a:pt x="345" y="172"/>
                  <a:pt x="345" y="198"/>
                  <a:pt x="329" y="213"/>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0" name="文本框 99"/>
          <p:cNvSpPr txBox="1"/>
          <p:nvPr/>
        </p:nvSpPr>
        <p:spPr>
          <a:xfrm>
            <a:off x="772205" y="2563419"/>
            <a:ext cx="5080000" cy="3415030"/>
          </a:xfrm>
          <a:prstGeom prst="rect">
            <a:avLst/>
          </a:prstGeom>
          <a:noFill/>
          <a:ln w="9525">
            <a:noFill/>
          </a:ln>
        </p:spPr>
        <p:txBody>
          <a:bodyPr wrap="square">
            <a:spAutoFit/>
          </a:bodyPr>
          <a:lstStyle/>
          <a:p>
            <a:pPr indent="0"/>
            <a:r>
              <a:rPr lang="zh-CN" altLang="en-US" sz="2400"/>
              <a:t>经过多次开发和测试，我们发现在线识别和离线识别都能保证程序运行的流畅性和对比结果的准确性。</a:t>
            </a:r>
          </a:p>
          <a:p>
            <a:pPr indent="0"/>
            <a:endParaRPr lang="zh-CN" altLang="en-US" sz="2400"/>
          </a:p>
          <a:p>
            <a:pPr indent="0"/>
            <a:r>
              <a:rPr lang="zh-CN" altLang="en-US" sz="2400"/>
              <a:t>在线识别依托百度</a:t>
            </a:r>
            <a:r>
              <a:rPr lang="en-US" altLang="zh-CN" sz="2400"/>
              <a:t>AI</a:t>
            </a:r>
            <a:r>
              <a:rPr lang="zh-CN" altLang="en-US" sz="2400"/>
              <a:t>开放平台的人脸对比</a:t>
            </a:r>
            <a:r>
              <a:rPr lang="en-US" altLang="zh-CN" sz="2400"/>
              <a:t>API</a:t>
            </a:r>
            <a:r>
              <a:rPr lang="zh-CN" altLang="en-US" sz="2400"/>
              <a:t>，支持两张及多张人脸照片的对比，该</a:t>
            </a:r>
            <a:r>
              <a:rPr lang="en-US" altLang="zh-CN" sz="2400"/>
              <a:t>API</a:t>
            </a:r>
            <a:r>
              <a:rPr lang="zh-CN" altLang="en-US" sz="2400"/>
              <a:t>的人脸模型是基于大量人脸图片训练得到的结果，结果较为准确。</a:t>
            </a:r>
          </a:p>
        </p:txBody>
      </p:sp>
      <p:pic>
        <p:nvPicPr>
          <p:cNvPr id="12" name="图片 11" descr="QQ图片20210417222802"/>
          <p:cNvPicPr/>
          <p:nvPr/>
        </p:nvPicPr>
        <p:blipFill>
          <a:blip r:embed="rId3"/>
          <a:stretch>
            <a:fillRect/>
          </a:stretch>
        </p:blipFill>
        <p:spPr>
          <a:xfrm>
            <a:off x="7320915" y="448945"/>
            <a:ext cx="3960495" cy="4744720"/>
          </a:xfrm>
          <a:prstGeom prst="rect">
            <a:avLst/>
          </a:prstGeom>
        </p:spPr>
      </p:pic>
      <p:sp>
        <p:nvSpPr>
          <p:cNvPr id="9" name="文本框 8"/>
          <p:cNvSpPr txBox="1"/>
          <p:nvPr/>
        </p:nvSpPr>
        <p:spPr>
          <a:xfrm>
            <a:off x="8143240" y="5609590"/>
            <a:ext cx="2316480" cy="460375"/>
          </a:xfrm>
          <a:prstGeom prst="rect">
            <a:avLst/>
          </a:prstGeom>
          <a:noFill/>
        </p:spPr>
        <p:txBody>
          <a:bodyPr wrap="none" rtlCol="0" anchor="t">
            <a:spAutoFit/>
          </a:bodyPr>
          <a:lstStyle/>
          <a:p>
            <a:r>
              <a:rPr lang="zh-CN" altLang="en-US" sz="2400">
                <a:sym typeface="+mn-ea"/>
              </a:rPr>
              <a:t>在线识别流程图</a:t>
            </a:r>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TotalTime>
  <Words>919</Words>
  <Application>Microsoft Office PowerPoint</Application>
  <PresentationFormat>宽屏</PresentationFormat>
  <Paragraphs>95</Paragraphs>
  <Slides>20</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方正正黑简体</vt:lpstr>
      <vt:lpstr>微软雅黑</vt:lpstr>
      <vt:lpstr>Arial</vt:lpstr>
      <vt:lpstr>Wingdings</vt:lpstr>
      <vt:lpstr>Office 主题​​</vt:lpstr>
      <vt:lpstr>DISTINGUISH</vt:lpstr>
      <vt:lpstr>问题来源</vt:lpstr>
      <vt:lpstr>问题来源</vt:lpstr>
      <vt:lpstr>PowerPoint 演示文稿</vt:lpstr>
      <vt:lpstr>PowerPoint 演示文稿</vt:lpstr>
      <vt:lpstr>系统架构</vt:lpstr>
      <vt:lpstr>PowerPoint 演示文稿</vt:lpstr>
      <vt:lpstr>功能实现</vt:lpstr>
      <vt:lpstr>PowerPoint 演示文稿</vt:lpstr>
      <vt:lpstr>PowerPoint 演示文稿</vt:lpstr>
      <vt:lpstr>创新点展示</vt:lpstr>
      <vt:lpstr>PowerPoint 演示文稿</vt:lpstr>
      <vt:lpstr>系统设计</vt:lpstr>
      <vt:lpstr>PowerPoint 演示文稿</vt:lpstr>
      <vt:lpstr>PowerPoint 演示文稿</vt:lpstr>
      <vt:lpstr>PowerPoint 演示文稿</vt:lpstr>
      <vt:lpstr>PowerPoint 演示文稿</vt:lpstr>
      <vt:lpstr>功能展示</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新纪</cp:lastModifiedBy>
  <cp:revision>209</cp:revision>
  <dcterms:created xsi:type="dcterms:W3CDTF">2019-06-19T02:08:00Z</dcterms:created>
  <dcterms:modified xsi:type="dcterms:W3CDTF">2021-05-09T09:10:35Z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CC534ED9E08F47C3B67F8F0531126227</vt:lpwstr>
  </property>
</Properties>
</file>